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2"/>
  </p:notesMasterIdLst>
  <p:sldIdLst>
    <p:sldId id="256" r:id="rId2"/>
    <p:sldId id="300" r:id="rId3"/>
    <p:sldId id="257" r:id="rId4"/>
    <p:sldId id="403" r:id="rId5"/>
    <p:sldId id="340" r:id="rId6"/>
    <p:sldId id="341" r:id="rId7"/>
    <p:sldId id="417" r:id="rId8"/>
    <p:sldId id="418" r:id="rId9"/>
    <p:sldId id="411" r:id="rId10"/>
    <p:sldId id="342" r:id="rId11"/>
    <p:sldId id="362" r:id="rId12"/>
    <p:sldId id="414" r:id="rId13"/>
    <p:sldId id="409" r:id="rId14"/>
    <p:sldId id="363" r:id="rId15"/>
    <p:sldId id="364" r:id="rId16"/>
    <p:sldId id="410" r:id="rId17"/>
    <p:sldId id="416" r:id="rId18"/>
    <p:sldId id="421" r:id="rId19"/>
    <p:sldId id="413" r:id="rId20"/>
    <p:sldId id="420" r:id="rId21"/>
    <p:sldId id="365" r:id="rId22"/>
    <p:sldId id="366" r:id="rId23"/>
    <p:sldId id="367" r:id="rId24"/>
    <p:sldId id="369" r:id="rId25"/>
    <p:sldId id="370" r:id="rId26"/>
    <p:sldId id="371" r:id="rId27"/>
    <p:sldId id="372" r:id="rId28"/>
    <p:sldId id="373" r:id="rId29"/>
    <p:sldId id="374" r:id="rId30"/>
    <p:sldId id="375" r:id="rId31"/>
    <p:sldId id="376" r:id="rId32"/>
    <p:sldId id="377" r:id="rId33"/>
    <p:sldId id="394" r:id="rId34"/>
    <p:sldId id="395" r:id="rId35"/>
    <p:sldId id="391" r:id="rId36"/>
    <p:sldId id="392" r:id="rId37"/>
    <p:sldId id="393" r:id="rId38"/>
    <p:sldId id="396" r:id="rId39"/>
    <p:sldId id="397" r:id="rId40"/>
    <p:sldId id="398" r:id="rId41"/>
    <p:sldId id="399" r:id="rId42"/>
    <p:sldId id="400" r:id="rId43"/>
    <p:sldId id="401" r:id="rId44"/>
    <p:sldId id="402" r:id="rId45"/>
    <p:sldId id="422" r:id="rId46"/>
    <p:sldId id="423" r:id="rId47"/>
    <p:sldId id="424" r:id="rId48"/>
    <p:sldId id="425" r:id="rId49"/>
    <p:sldId id="426" r:id="rId50"/>
    <p:sldId id="42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BE645-2F72-45B0-A58C-CC71F79A11FF}" type="datetimeFigureOut">
              <a:rPr lang="en-US" smtClean="0"/>
              <a:pPr/>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7F178-BA89-4599-A57A-FFAB34E78474}" type="slidenum">
              <a:rPr lang="en-US" smtClean="0"/>
              <a:pPr/>
              <a:t>‹#›</a:t>
            </a:fld>
            <a:endParaRPr lang="en-US"/>
          </a:p>
        </p:txBody>
      </p:sp>
    </p:spTree>
    <p:extLst>
      <p:ext uri="{BB962C8B-B14F-4D97-AF65-F5344CB8AC3E}">
        <p14:creationId xmlns:p14="http://schemas.microsoft.com/office/powerpoint/2010/main" xmlns="" val="237013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57DCBBA-8DFD-4B58-BE37-876F078902AB}" type="datetimeFigureOut">
              <a:rPr lang="en-US" smtClean="0"/>
              <a:pPr/>
              <a:t>11/17/2015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AAF209-5AC8-4C6A-86E7-5F492C4CC49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jpeg"/><Relationship Id="rId5" Type="http://schemas.openxmlformats.org/officeDocument/2006/relationships/oleObject" Target="../embeddings/oleObject5.bin"/><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41.png"/><Relationship Id="rId5" Type="http://schemas.openxmlformats.org/officeDocument/2006/relationships/tags" Target="../tags/tag26.xml"/><Relationship Id="rId10" Type="http://schemas.openxmlformats.org/officeDocument/2006/relationships/image" Target="../media/image40.jpeg"/><Relationship Id="rId4" Type="http://schemas.openxmlformats.org/officeDocument/2006/relationships/tags" Target="../tags/tag25.xml"/><Relationship Id="rId9"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8.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17" Type="http://schemas.openxmlformats.org/officeDocument/2006/relationships/image" Target="../media/image7.emf"/><Relationship Id="rId2" Type="http://schemas.openxmlformats.org/officeDocument/2006/relationships/tags" Target="../tags/tag2.xml"/><Relationship Id="rId16" Type="http://schemas.openxmlformats.org/officeDocument/2006/relationships/image" Target="../media/image6.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Hydrological Information System</a:t>
            </a:r>
            <a:endParaRPr lang="en-US" dirty="0"/>
          </a:p>
        </p:txBody>
      </p:sp>
      <p:sp>
        <p:nvSpPr>
          <p:cNvPr id="3" name="Subtitle 2"/>
          <p:cNvSpPr>
            <a:spLocks noGrp="1"/>
          </p:cNvSpPr>
          <p:nvPr>
            <p:ph type="subTitle" idx="1"/>
          </p:nvPr>
        </p:nvSpPr>
        <p:spPr/>
        <p:txBody>
          <a:bodyPr/>
          <a:lstStyle/>
          <a:p>
            <a:r>
              <a:rPr lang="en-US" dirty="0" smtClean="0"/>
              <a:t>Module </a:t>
            </a:r>
            <a:r>
              <a:rPr lang="en-US" dirty="0" smtClean="0"/>
              <a:t>– Telemetry Systems</a:t>
            </a:r>
            <a:endParaRPr lang="en-US" dirty="0"/>
          </a:p>
        </p:txBody>
      </p:sp>
      <p:sp>
        <p:nvSpPr>
          <p:cNvPr id="4" name="Subtitle 2"/>
          <p:cNvSpPr txBox="1">
            <a:spLocks/>
          </p:cNvSpPr>
          <p:nvPr/>
        </p:nvSpPr>
        <p:spPr>
          <a:xfrm>
            <a:off x="1447800" y="4191000"/>
            <a:ext cx="740664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dirty="0" smtClean="0"/>
              <a:t>Anish</a:t>
            </a:r>
          </a:p>
          <a:p>
            <a:r>
              <a:rPr lang="en-US" dirty="0"/>
              <a:t>	</a:t>
            </a:r>
            <a:r>
              <a:rPr lang="en-US" dirty="0" smtClean="0"/>
              <a:t>….. Hydro-Informatics Expert</a:t>
            </a:r>
          </a:p>
          <a:p>
            <a:r>
              <a:rPr lang="en-US" dirty="0"/>
              <a:t>	</a:t>
            </a:r>
            <a:r>
              <a:rPr lang="en-US" dirty="0" smtClean="0"/>
              <a:t>	The World Bank</a:t>
            </a:r>
            <a:endParaRPr lang="en-US" dirty="0"/>
          </a:p>
        </p:txBody>
      </p:sp>
    </p:spTree>
    <p:extLst>
      <p:ext uri="{BB962C8B-B14F-4D97-AF65-F5344CB8AC3E}">
        <p14:creationId xmlns:p14="http://schemas.microsoft.com/office/powerpoint/2010/main" xmlns="" val="383539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GSM/GPRS</a:t>
            </a:r>
          </a:p>
        </p:txBody>
      </p:sp>
      <p:sp>
        <p:nvSpPr>
          <p:cNvPr id="3" name="Content Placeholder 2"/>
          <p:cNvSpPr>
            <a:spLocks noGrp="1"/>
          </p:cNvSpPr>
          <p:nvPr>
            <p:ph idx="1"/>
          </p:nvPr>
        </p:nvSpPr>
        <p:spPr/>
        <p:txBody>
          <a:bodyPr>
            <a:normAutofit fontScale="77500" lnSpcReduction="20000"/>
          </a:bodyPr>
          <a:lstStyle/>
          <a:p>
            <a:pPr>
              <a:buClr>
                <a:srgbClr val="93A299"/>
              </a:buClr>
              <a:buFont typeface="Arial" pitchFamily="34" charset="0"/>
              <a:buChar char="•"/>
            </a:pPr>
            <a:r>
              <a:rPr lang="en-US" sz="3300" dirty="0">
                <a:solidFill>
                  <a:srgbClr val="292934"/>
                </a:solidFill>
              </a:rPr>
              <a:t>Advantages</a:t>
            </a:r>
          </a:p>
          <a:p>
            <a:pPr lvl="1">
              <a:buClr>
                <a:srgbClr val="AD8F67"/>
              </a:buClr>
              <a:buFont typeface="Arial" pitchFamily="34" charset="0"/>
              <a:buChar char="•"/>
            </a:pPr>
            <a:r>
              <a:rPr lang="en-US" sz="3300" dirty="0">
                <a:solidFill>
                  <a:srgbClr val="292934"/>
                </a:solidFill>
              </a:rPr>
              <a:t>Coverage widely available in India</a:t>
            </a:r>
          </a:p>
          <a:p>
            <a:pPr lvl="1">
              <a:buClr>
                <a:srgbClr val="AD8F67"/>
              </a:buClr>
              <a:buFont typeface="Arial" pitchFamily="34" charset="0"/>
              <a:buChar char="•"/>
            </a:pPr>
            <a:r>
              <a:rPr lang="en-US" sz="3300" dirty="0">
                <a:solidFill>
                  <a:srgbClr val="292934"/>
                </a:solidFill>
              </a:rPr>
              <a:t>Quickest technology to implement, requiring only a service </a:t>
            </a:r>
            <a:r>
              <a:rPr lang="en-US" sz="3300" dirty="0" smtClean="0">
                <a:solidFill>
                  <a:srgbClr val="292934"/>
                </a:solidFill>
              </a:rPr>
              <a:t>from </a:t>
            </a:r>
            <a:r>
              <a:rPr lang="en-US" sz="3300" dirty="0">
                <a:solidFill>
                  <a:srgbClr val="292934"/>
                </a:solidFill>
              </a:rPr>
              <a:t>mobile network provider</a:t>
            </a:r>
          </a:p>
          <a:p>
            <a:pPr lvl="1">
              <a:buClr>
                <a:srgbClr val="AD8F67"/>
              </a:buClr>
              <a:buFont typeface="Arial" pitchFamily="34" charset="0"/>
              <a:buChar char="•"/>
            </a:pPr>
            <a:r>
              <a:rPr lang="en-US" sz="3300" dirty="0">
                <a:solidFill>
                  <a:srgbClr val="292934"/>
                </a:solidFill>
              </a:rPr>
              <a:t>Relatively inexpensive</a:t>
            </a:r>
          </a:p>
          <a:p>
            <a:pPr>
              <a:buClr>
                <a:srgbClr val="93A299"/>
              </a:buClr>
              <a:buFont typeface="Arial" pitchFamily="34" charset="0"/>
              <a:buChar char="•"/>
            </a:pPr>
            <a:r>
              <a:rPr lang="en-US" sz="3300" dirty="0">
                <a:solidFill>
                  <a:srgbClr val="292934"/>
                </a:solidFill>
              </a:rPr>
              <a:t>Disadvantages</a:t>
            </a:r>
          </a:p>
          <a:p>
            <a:pPr lvl="1">
              <a:buClr>
                <a:srgbClr val="AD8F67"/>
              </a:buClr>
              <a:buFont typeface="Arial" pitchFamily="34" charset="0"/>
              <a:buChar char="•"/>
            </a:pPr>
            <a:r>
              <a:rPr lang="en-US" sz="3300" dirty="0">
                <a:solidFill>
                  <a:srgbClr val="292934"/>
                </a:solidFill>
              </a:rPr>
              <a:t>Unreliable for public safety requirements such as flood warning and emergency management  (Mobile network is a “best effort” technology)</a:t>
            </a:r>
          </a:p>
          <a:p>
            <a:pPr lvl="2">
              <a:buClr>
                <a:srgbClr val="726056"/>
              </a:buClr>
              <a:buFont typeface="Arial" pitchFamily="34" charset="0"/>
              <a:buChar char="•"/>
            </a:pPr>
            <a:r>
              <a:rPr lang="en-US" sz="3300" dirty="0">
                <a:solidFill>
                  <a:srgbClr val="292934"/>
                </a:solidFill>
              </a:rPr>
              <a:t>Likelihood is great that the GSM/GPRS bandwidth could be consumed by the public during public emergency. </a:t>
            </a:r>
            <a:endParaRPr lang="en-US" sz="3300" dirty="0" smtClean="0">
              <a:solidFill>
                <a:srgbClr val="292934"/>
              </a:solidFill>
            </a:endParaRPr>
          </a:p>
          <a:p>
            <a:pPr lvl="2">
              <a:buClr>
                <a:srgbClr val="726056"/>
              </a:buClr>
              <a:buFont typeface="Arial" pitchFamily="34" charset="0"/>
              <a:buChar char="•"/>
            </a:pPr>
            <a:r>
              <a:rPr lang="en-US" sz="3100" dirty="0" smtClean="0">
                <a:solidFill>
                  <a:srgbClr val="292934"/>
                </a:solidFill>
              </a:rPr>
              <a:t>Can </a:t>
            </a:r>
            <a:r>
              <a:rPr lang="en-US" sz="3100" dirty="0">
                <a:solidFill>
                  <a:srgbClr val="292934"/>
                </a:solidFill>
              </a:rPr>
              <a:t>have high latency, especially Text </a:t>
            </a:r>
            <a:r>
              <a:rPr lang="en-US" sz="3100" dirty="0" smtClean="0">
                <a:solidFill>
                  <a:srgbClr val="292934"/>
                </a:solidFill>
              </a:rPr>
              <a:t>Messaging</a:t>
            </a:r>
            <a:endParaRPr lang="en-US" sz="3300" dirty="0">
              <a:solidFill>
                <a:srgbClr val="292934"/>
              </a:solidFill>
            </a:endParaRP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xmlns="" val="302786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normAutofit fontScale="92500"/>
          </a:bodyPr>
          <a:lstStyle/>
          <a:p>
            <a:r>
              <a:rPr lang="en-US" dirty="0"/>
              <a:t>Concept</a:t>
            </a:r>
          </a:p>
          <a:p>
            <a:pPr lvl="1"/>
            <a:r>
              <a:rPr lang="en-US" dirty="0"/>
              <a:t>Operated by the government of India to provide support to real-time environmental monitoring </a:t>
            </a:r>
          </a:p>
          <a:p>
            <a:pPr lvl="1"/>
            <a:r>
              <a:rPr lang="en-US" dirty="0"/>
              <a:t>Well suited for remote hydrometric data collection as well as data sharing.  Data sharing is implicit in the method that INSAT employs to collect and relay data </a:t>
            </a:r>
          </a:p>
          <a:p>
            <a:pPr lvl="2"/>
            <a:r>
              <a:rPr lang="en-US" dirty="0"/>
              <a:t>Anyone in view of the satellite can collect all hydrometric data, including data collected by IMD and CWC, who recently </a:t>
            </a:r>
            <a:r>
              <a:rPr lang="en-US" dirty="0" smtClean="0"/>
              <a:t>have modernized </a:t>
            </a:r>
            <a:r>
              <a:rPr lang="en-US" dirty="0"/>
              <a:t>their networks with capabilities of real-time data collection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xmlns="" val="2612831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pic>
        <p:nvPicPr>
          <p:cNvPr id="4" name="Picture 67"/>
          <p:cNvPicPr>
            <a:picLocks noGrp="1" noChangeAspect="1" noChangeArrowheads="1"/>
          </p:cNvPicPr>
          <p:nvPr>
            <p:ph idx="1"/>
          </p:nvPr>
        </p:nvPicPr>
        <p:blipFill>
          <a:blip r:embed="rId3" cstate="print"/>
          <a:srcRect/>
          <a:stretch>
            <a:fillRect/>
          </a:stretch>
        </p:blipFill>
        <p:spPr bwMode="auto">
          <a:xfrm>
            <a:off x="987610" y="4343400"/>
            <a:ext cx="2133600" cy="2514600"/>
          </a:xfrm>
          <a:noFill/>
          <a:ln>
            <a:miter lim="800000"/>
            <a:headEnd/>
            <a:tailEnd/>
          </a:ln>
        </p:spPr>
      </p:pic>
      <p:graphicFrame>
        <p:nvGraphicFramePr>
          <p:cNvPr id="5" name="Object 42"/>
          <p:cNvGraphicFramePr>
            <a:graphicFrameLocks noChangeAspect="1"/>
          </p:cNvGraphicFramePr>
          <p:nvPr>
            <p:extLst>
              <p:ext uri="{D42A27DB-BD31-4B8C-83A1-F6EECF244321}">
                <p14:modId xmlns:p14="http://schemas.microsoft.com/office/powerpoint/2010/main" xmlns="" val="2302048921"/>
              </p:ext>
            </p:extLst>
          </p:nvPr>
        </p:nvGraphicFramePr>
        <p:xfrm>
          <a:off x="2089045" y="1478973"/>
          <a:ext cx="990600" cy="923925"/>
        </p:xfrm>
        <a:graphic>
          <a:graphicData uri="http://schemas.openxmlformats.org/presentationml/2006/ole">
            <p:oleObj spid="_x0000_s5239" name="Photo Editor Photo" r:id="rId4" imgW="990738" imgH="923810" progId="">
              <p:embed/>
            </p:oleObj>
          </a:graphicData>
        </a:graphic>
      </p:graphicFrame>
      <p:sp>
        <p:nvSpPr>
          <p:cNvPr id="6" name="Text Box 4"/>
          <p:cNvSpPr txBox="1">
            <a:spLocks noChangeArrowheads="1"/>
          </p:cNvSpPr>
          <p:nvPr/>
        </p:nvSpPr>
        <p:spPr bwMode="auto">
          <a:xfrm>
            <a:off x="7369175" y="4572000"/>
            <a:ext cx="1295400" cy="244475"/>
          </a:xfrm>
          <a:prstGeom prst="rect">
            <a:avLst/>
          </a:prstGeom>
          <a:noFill/>
          <a:ln w="9525">
            <a:noFill/>
            <a:miter lim="800000"/>
            <a:headEnd/>
            <a:tailEnd/>
          </a:ln>
        </p:spPr>
        <p:txBody>
          <a:bodyPr>
            <a:spAutoFit/>
          </a:bodyPr>
          <a:lstStyle/>
          <a:p>
            <a:pPr eaLnBrk="1" hangingPunct="1"/>
            <a:endParaRPr lang="en-US" sz="1000" b="1">
              <a:solidFill>
                <a:schemeClr val="bg2"/>
              </a:solidFill>
              <a:latin typeface="Arial"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xmlns="" val="1650148934"/>
              </p:ext>
            </p:extLst>
          </p:nvPr>
        </p:nvGraphicFramePr>
        <p:xfrm>
          <a:off x="4279970" y="1790700"/>
          <a:ext cx="1089991" cy="1284457"/>
        </p:xfrm>
        <a:graphic>
          <a:graphicData uri="http://schemas.openxmlformats.org/presentationml/2006/ole">
            <p:oleObj spid="_x0000_s5240" name="Photo Editor Photo" r:id="rId5" imgW="895238" imgH="1190476" progId="">
              <p:embed/>
            </p:oleObj>
          </a:graphicData>
        </a:graphic>
      </p:graphicFrame>
      <p:sp>
        <p:nvSpPr>
          <p:cNvPr id="8" name="Line 15"/>
          <p:cNvSpPr>
            <a:spLocks noChangeShapeType="1"/>
          </p:cNvSpPr>
          <p:nvPr/>
        </p:nvSpPr>
        <p:spPr bwMode="auto">
          <a:xfrm>
            <a:off x="3121209" y="1790699"/>
            <a:ext cx="1066800" cy="238425"/>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flipV="1">
            <a:off x="2054409" y="2426000"/>
            <a:ext cx="383991" cy="1765000"/>
          </a:xfrm>
          <a:prstGeom prst="line">
            <a:avLst/>
          </a:prstGeom>
          <a:noFill/>
          <a:ln w="76200">
            <a:solidFill>
              <a:srgbClr val="FF0000"/>
            </a:solidFill>
            <a:prstDash val="sysDot"/>
            <a:round/>
            <a:headEnd/>
            <a:tailEnd type="triangle" w="med" len="med"/>
          </a:ln>
        </p:spPr>
        <p:txBody>
          <a:bodyPr/>
          <a:lstStyle/>
          <a:p>
            <a:endParaRPr lang="en-IN"/>
          </a:p>
        </p:txBody>
      </p:sp>
      <p:sp>
        <p:nvSpPr>
          <p:cNvPr id="10" name="Text Box 41"/>
          <p:cNvSpPr txBox="1">
            <a:spLocks noChangeArrowheads="1"/>
          </p:cNvSpPr>
          <p:nvPr/>
        </p:nvSpPr>
        <p:spPr bwMode="auto">
          <a:xfrm>
            <a:off x="2871827" y="2029125"/>
            <a:ext cx="1384300" cy="396875"/>
          </a:xfrm>
          <a:prstGeom prst="rect">
            <a:avLst/>
          </a:prstGeom>
          <a:noFill/>
          <a:ln w="9525">
            <a:noFill/>
            <a:miter lim="800000"/>
            <a:headEnd/>
            <a:tailEnd/>
          </a:ln>
        </p:spPr>
        <p:txBody>
          <a:bodyPr>
            <a:spAutoFit/>
          </a:bodyPr>
          <a:lstStyle/>
          <a:p>
            <a:pPr algn="ctr" eaLnBrk="1" hangingPunct="1"/>
            <a:r>
              <a:rPr lang="en-US" sz="1000" b="1" dirty="0">
                <a:latin typeface="Arial" charset="0"/>
              </a:rPr>
              <a:t>Data Transmission through satellite</a:t>
            </a:r>
          </a:p>
        </p:txBody>
      </p:sp>
      <p:sp>
        <p:nvSpPr>
          <p:cNvPr id="11" name="AutoShape 48"/>
          <p:cNvSpPr>
            <a:spLocks noChangeArrowheads="1"/>
          </p:cNvSpPr>
          <p:nvPr/>
        </p:nvSpPr>
        <p:spPr bwMode="auto">
          <a:xfrm>
            <a:off x="6626409" y="1524000"/>
            <a:ext cx="1287145" cy="838835"/>
          </a:xfrm>
          <a:prstGeom prst="flowChartInternalStorage">
            <a:avLst/>
          </a:prstGeom>
          <a:solidFill>
            <a:srgbClr val="33CCCC"/>
          </a:solidFill>
          <a:ln w="9525">
            <a:solidFill>
              <a:srgbClr val="FFFFFF"/>
            </a:solidFill>
            <a:miter lim="800000"/>
            <a:headEnd/>
            <a:tailEnd/>
          </a:ln>
        </p:spPr>
        <p:txBody>
          <a:bodyPr lIns="55933" tIns="27967" rIns="55933" bIns="27967" anchor="ctr"/>
          <a:lstStyle/>
          <a:p>
            <a:pPr algn="ctr"/>
            <a:r>
              <a:rPr lang="en-US" altLang="zh-CN" sz="1200" b="1" dirty="0">
                <a:solidFill>
                  <a:srgbClr val="000099"/>
                </a:solidFill>
                <a:latin typeface="Verdana" pitchFamily="34" charset="0"/>
                <a:ea typeface="SimSun" pitchFamily="2" charset="-122"/>
              </a:rPr>
              <a:t>Raw</a:t>
            </a:r>
          </a:p>
          <a:p>
            <a:pPr algn="ctr"/>
            <a:r>
              <a:rPr lang="en-US" altLang="zh-CN" sz="1200" b="1" dirty="0" smtClean="0">
                <a:solidFill>
                  <a:srgbClr val="000099"/>
                </a:solidFill>
                <a:latin typeface="Verdana" pitchFamily="34" charset="0"/>
                <a:ea typeface="SimSun" pitchFamily="2" charset="-122"/>
              </a:rPr>
              <a:t>Data Module</a:t>
            </a:r>
            <a:endParaRPr lang="en-US" dirty="0"/>
          </a:p>
        </p:txBody>
      </p:sp>
      <p:sp>
        <p:nvSpPr>
          <p:cNvPr id="12" name="AutoShape 43"/>
          <p:cNvSpPr>
            <a:spLocks noChangeArrowheads="1"/>
          </p:cNvSpPr>
          <p:nvPr/>
        </p:nvSpPr>
        <p:spPr bwMode="auto">
          <a:xfrm>
            <a:off x="7678420" y="2933700"/>
            <a:ext cx="1389380" cy="720725"/>
          </a:xfrm>
          <a:prstGeom prst="flowChartPredefinedProcess">
            <a:avLst/>
          </a:prstGeom>
          <a:solidFill>
            <a:srgbClr val="33CCCC"/>
          </a:solidFill>
          <a:ln w="9525">
            <a:solidFill>
              <a:srgbClr val="FFFFFF"/>
            </a:solidFill>
            <a:miter lim="800000"/>
            <a:headEnd/>
            <a:tailEnd/>
          </a:ln>
        </p:spPr>
        <p:txBody>
          <a:bodyPr lIns="39959" tIns="19979" rIns="39959" bIns="19979" anchor="ctr"/>
          <a:lstStyle/>
          <a:p>
            <a:pPr algn="ctr"/>
            <a:r>
              <a:rPr lang="en-US" altLang="zh-CN" sz="1200" b="1" dirty="0">
                <a:solidFill>
                  <a:srgbClr val="000099"/>
                </a:solidFill>
                <a:latin typeface="Verdana" pitchFamily="34" charset="0"/>
                <a:ea typeface="SimSun" pitchFamily="2" charset="-122"/>
              </a:rPr>
              <a:t>Data </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Decoding</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 Module</a:t>
            </a:r>
            <a:endParaRPr lang="en-US" dirty="0"/>
          </a:p>
        </p:txBody>
      </p:sp>
      <p:sp>
        <p:nvSpPr>
          <p:cNvPr id="13" name="Text Box 41"/>
          <p:cNvSpPr txBox="1">
            <a:spLocks noChangeArrowheads="1"/>
          </p:cNvSpPr>
          <p:nvPr/>
        </p:nvSpPr>
        <p:spPr bwMode="auto">
          <a:xfrm>
            <a:off x="1521009" y="2209800"/>
            <a:ext cx="492443" cy="1600200"/>
          </a:xfrm>
          <a:prstGeom prst="rect">
            <a:avLst/>
          </a:prstGeom>
          <a:noFill/>
          <a:ln w="9525">
            <a:noFill/>
            <a:miter lim="800000"/>
            <a:headEnd/>
            <a:tailEnd/>
          </a:ln>
        </p:spPr>
        <p:txBody>
          <a:bodyPr vert="vert270" wrap="square">
            <a:spAutoFit/>
          </a:bodyPr>
          <a:lstStyle/>
          <a:p>
            <a:pPr algn="ctr" eaLnBrk="1" hangingPunct="1"/>
            <a:r>
              <a:rPr lang="en-US" sz="1000" b="1" dirty="0">
                <a:latin typeface="Arial" charset="0"/>
              </a:rPr>
              <a:t>Data Transmission </a:t>
            </a:r>
            <a:r>
              <a:rPr lang="en-US" sz="1000" b="1" dirty="0" smtClean="0">
                <a:latin typeface="Arial" charset="0"/>
              </a:rPr>
              <a:t>from Remote Stations</a:t>
            </a:r>
            <a:endParaRPr lang="en-US" sz="1000" b="1" dirty="0">
              <a:latin typeface="Arial" charset="0"/>
            </a:endParaRPr>
          </a:p>
        </p:txBody>
      </p:sp>
      <p:sp>
        <p:nvSpPr>
          <p:cNvPr id="14" name="Line 15"/>
          <p:cNvSpPr>
            <a:spLocks noChangeShapeType="1"/>
          </p:cNvSpPr>
          <p:nvPr/>
        </p:nvSpPr>
        <p:spPr bwMode="auto">
          <a:xfrm flipV="1">
            <a:off x="5407209" y="1981200"/>
            <a:ext cx="1066800" cy="246362"/>
          </a:xfrm>
          <a:prstGeom prst="line">
            <a:avLst/>
          </a:prstGeom>
          <a:noFill/>
          <a:ln w="76200">
            <a:solidFill>
              <a:srgbClr val="FF0000"/>
            </a:solidFill>
            <a:prstDash val="sysDot"/>
            <a:round/>
            <a:headEnd/>
            <a:tailEnd type="triangle" w="med" len="med"/>
          </a:ln>
        </p:spPr>
        <p:txBody>
          <a:bodyPr/>
          <a:lstStyle/>
          <a:p>
            <a:endParaRPr lang="en-IN"/>
          </a:p>
        </p:txBody>
      </p:sp>
      <p:sp>
        <p:nvSpPr>
          <p:cNvPr id="15" name="Line 15"/>
          <p:cNvSpPr>
            <a:spLocks noChangeShapeType="1"/>
          </p:cNvSpPr>
          <p:nvPr/>
        </p:nvSpPr>
        <p:spPr bwMode="auto">
          <a:xfrm>
            <a:off x="7998009" y="2209800"/>
            <a:ext cx="914400" cy="609600"/>
          </a:xfrm>
          <a:prstGeom prst="line">
            <a:avLst/>
          </a:prstGeom>
          <a:noFill/>
          <a:ln w="76200">
            <a:solidFill>
              <a:srgbClr val="FF0000"/>
            </a:solidFill>
            <a:prstDash val="sysDot"/>
            <a:round/>
            <a:headEnd/>
            <a:tailEnd type="triangle" w="med" len="med"/>
          </a:ln>
        </p:spPr>
        <p:txBody>
          <a:bodyPr/>
          <a:lstStyle/>
          <a:p>
            <a:endParaRPr lang="en-IN"/>
          </a:p>
        </p:txBody>
      </p:sp>
      <p:grpSp>
        <p:nvGrpSpPr>
          <p:cNvPr id="16" name="Group 15"/>
          <p:cNvGrpSpPr/>
          <p:nvPr/>
        </p:nvGrpSpPr>
        <p:grpSpPr>
          <a:xfrm>
            <a:off x="5154793" y="4278625"/>
            <a:ext cx="1828800" cy="831224"/>
            <a:chOff x="6705600" y="4343400"/>
            <a:chExt cx="1828800" cy="831224"/>
          </a:xfrm>
        </p:grpSpPr>
        <p:graphicFrame>
          <p:nvGraphicFramePr>
            <p:cNvPr id="17" name="Object 50"/>
            <p:cNvGraphicFramePr>
              <a:graphicFrameLocks noChangeAspect="1"/>
            </p:cNvGraphicFramePr>
            <p:nvPr/>
          </p:nvGraphicFramePr>
          <p:xfrm>
            <a:off x="7467600" y="4419600"/>
            <a:ext cx="1066800" cy="755024"/>
          </p:xfrm>
          <a:graphic>
            <a:graphicData uri="http://schemas.openxmlformats.org/presentationml/2006/ole">
              <p:oleObj spid="_x0000_s5241" r:id="rId6" imgW="1333333" imgH="942857" progId="">
                <p:embed/>
              </p:oleObj>
            </a:graphicData>
          </a:graphic>
        </p:graphicFrame>
        <p:sp>
          <p:nvSpPr>
            <p:cNvPr id="18" name="Text Box 41"/>
            <p:cNvSpPr txBox="1">
              <a:spLocks noChangeArrowheads="1"/>
            </p:cNvSpPr>
            <p:nvPr/>
          </p:nvSpPr>
          <p:spPr bwMode="auto">
            <a:xfrm>
              <a:off x="6705600" y="4343400"/>
              <a:ext cx="1003300" cy="246221"/>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DAS Server</a:t>
              </a:r>
            </a:p>
          </p:txBody>
        </p:sp>
      </p:grpSp>
      <p:grpSp>
        <p:nvGrpSpPr>
          <p:cNvPr id="19" name="Group 18"/>
          <p:cNvGrpSpPr/>
          <p:nvPr/>
        </p:nvGrpSpPr>
        <p:grpSpPr>
          <a:xfrm>
            <a:off x="5486331" y="5186317"/>
            <a:ext cx="1641522" cy="1219200"/>
            <a:chOff x="6934200" y="5486400"/>
            <a:chExt cx="1641522" cy="1219200"/>
          </a:xfrm>
        </p:grpSpPr>
        <p:graphicFrame>
          <p:nvGraphicFramePr>
            <p:cNvPr id="20" name="Object 51"/>
            <p:cNvGraphicFramePr>
              <a:graphicFrameLocks noChangeAspect="1"/>
            </p:cNvGraphicFramePr>
            <p:nvPr/>
          </p:nvGraphicFramePr>
          <p:xfrm>
            <a:off x="7391400" y="5867400"/>
            <a:ext cx="1184322" cy="838200"/>
          </p:xfrm>
          <a:graphic>
            <a:graphicData uri="http://schemas.openxmlformats.org/presentationml/2006/ole">
              <p:oleObj spid="_x0000_s5242" r:id="rId7" imgW="1333333" imgH="942857" progId="">
                <p:embed/>
              </p:oleObj>
            </a:graphicData>
          </a:graphic>
        </p:graphicFrame>
        <p:sp>
          <p:nvSpPr>
            <p:cNvPr id="21" name="Text Box 41"/>
            <p:cNvSpPr txBox="1">
              <a:spLocks noChangeArrowheads="1"/>
            </p:cNvSpPr>
            <p:nvPr/>
          </p:nvSpPr>
          <p:spPr bwMode="auto">
            <a:xfrm>
              <a:off x="6934200" y="5486400"/>
              <a:ext cx="1003300" cy="707886"/>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Database / Backup Server</a:t>
              </a:r>
            </a:p>
            <a:p>
              <a:pPr algn="ctr" eaLnBrk="1" hangingPunct="1"/>
              <a:endParaRPr lang="en-US" sz="1000" b="1" dirty="0">
                <a:latin typeface="Arial" charset="0"/>
              </a:endParaRPr>
            </a:p>
          </p:txBody>
        </p:sp>
      </p:grpSp>
      <p:sp>
        <p:nvSpPr>
          <p:cNvPr id="22" name="AutoShape 60"/>
          <p:cNvSpPr>
            <a:spLocks noChangeArrowheads="1"/>
          </p:cNvSpPr>
          <p:nvPr/>
        </p:nvSpPr>
        <p:spPr bwMode="auto">
          <a:xfrm>
            <a:off x="4824966" y="4014271"/>
            <a:ext cx="2514600" cy="2590800"/>
          </a:xfrm>
          <a:prstGeom prst="roundRect">
            <a:avLst>
              <a:gd name="adj" fmla="val 16667"/>
            </a:avLst>
          </a:prstGeom>
          <a:noFill/>
          <a:ln w="19050">
            <a:solidFill>
              <a:srgbClr val="FF0000"/>
            </a:solidFill>
            <a:prstDash val="dash"/>
            <a:round/>
            <a:headEnd/>
            <a:tailEnd/>
          </a:ln>
        </p:spPr>
        <p:txBody>
          <a:bodyPr/>
          <a:lstStyle/>
          <a:p>
            <a:endParaRPr lang="en-US"/>
          </a:p>
        </p:txBody>
      </p:sp>
      <p:sp>
        <p:nvSpPr>
          <p:cNvPr id="23" name="Line 15"/>
          <p:cNvSpPr>
            <a:spLocks noChangeShapeType="1"/>
          </p:cNvSpPr>
          <p:nvPr/>
        </p:nvSpPr>
        <p:spPr bwMode="auto">
          <a:xfrm flipH="1">
            <a:off x="7339565" y="3657600"/>
            <a:ext cx="1459627" cy="685800"/>
          </a:xfrm>
          <a:prstGeom prst="line">
            <a:avLst/>
          </a:prstGeom>
          <a:noFill/>
          <a:ln w="76200">
            <a:solidFill>
              <a:srgbClr val="FF0000"/>
            </a:solidFill>
            <a:prstDash val="sysDot"/>
            <a:round/>
            <a:headEnd/>
            <a:tailEnd type="triangle" w="med" len="med"/>
          </a:ln>
        </p:spPr>
        <p:txBody>
          <a:bodyPr/>
          <a:lstStyle/>
          <a:p>
            <a:endParaRPr lang="en-IN"/>
          </a:p>
        </p:txBody>
      </p:sp>
      <p:sp>
        <p:nvSpPr>
          <p:cNvPr id="24" name="Line 15"/>
          <p:cNvSpPr>
            <a:spLocks noChangeShapeType="1"/>
          </p:cNvSpPr>
          <p:nvPr/>
        </p:nvSpPr>
        <p:spPr bwMode="auto">
          <a:xfrm flipH="1">
            <a:off x="6706081" y="5115970"/>
            <a:ext cx="76201" cy="533400"/>
          </a:xfrm>
          <a:prstGeom prst="line">
            <a:avLst/>
          </a:prstGeom>
          <a:noFill/>
          <a:ln w="76200">
            <a:solidFill>
              <a:srgbClr val="FF0000"/>
            </a:solidFill>
            <a:prstDash val="sysDot"/>
            <a:round/>
            <a:headEnd/>
            <a:tailEnd type="triangle" w="med" len="med"/>
          </a:ln>
        </p:spPr>
        <p:txBody>
          <a:bodyPr/>
          <a:lstStyle/>
          <a:p>
            <a:endParaRPr lang="en-IN"/>
          </a:p>
        </p:txBody>
      </p:sp>
      <p:sp>
        <p:nvSpPr>
          <p:cNvPr id="25" name="Text Box 41"/>
          <p:cNvSpPr txBox="1">
            <a:spLocks noChangeArrowheads="1"/>
          </p:cNvSpPr>
          <p:nvPr/>
        </p:nvSpPr>
        <p:spPr bwMode="auto">
          <a:xfrm>
            <a:off x="4188009" y="3226389"/>
            <a:ext cx="1384300" cy="400110"/>
          </a:xfrm>
          <a:prstGeom prst="rect">
            <a:avLst/>
          </a:prstGeom>
          <a:noFill/>
          <a:ln w="9525">
            <a:noFill/>
            <a:miter lim="800000"/>
            <a:headEnd/>
            <a:tailEnd/>
          </a:ln>
        </p:spPr>
        <p:txBody>
          <a:bodyPr>
            <a:spAutoFit/>
          </a:bodyPr>
          <a:lstStyle/>
          <a:p>
            <a:pPr algn="ctr" eaLnBrk="1" hangingPunct="1"/>
            <a:r>
              <a:rPr lang="en-US" sz="1000" b="1" dirty="0" smtClean="0">
                <a:latin typeface="Arial" charset="0"/>
              </a:rPr>
              <a:t>Earth Receiving Station</a:t>
            </a:r>
            <a:endParaRPr lang="en-US" sz="1000" b="1" dirty="0">
              <a:latin typeface="Arial" charset="0"/>
            </a:endParaRPr>
          </a:p>
        </p:txBody>
      </p:sp>
      <p:sp>
        <p:nvSpPr>
          <p:cNvPr id="26" name="TextBox 2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xmlns="" val="35820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animBg="1"/>
      <p:bldP spid="15" grpId="0" animBg="1"/>
      <p:bldP spid="22" grpId="0" animBg="1"/>
      <p:bldP spid="23" grpId="0" animBg="1"/>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4248" y="1158820"/>
            <a:ext cx="7524169" cy="5643127"/>
          </a:xfrm>
          <a:prstGeom prst="rect">
            <a:avLst/>
          </a:prstGeom>
        </p:spPr>
      </p:pic>
      <p:cxnSp>
        <p:nvCxnSpPr>
          <p:cNvPr id="9" name="Straight Arrow Connector 8"/>
          <p:cNvCxnSpPr/>
          <p:nvPr/>
        </p:nvCxnSpPr>
        <p:spPr>
          <a:xfrm flipH="1">
            <a:off x="7132837" y="3416338"/>
            <a:ext cx="457200" cy="152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477000" y="2590800"/>
            <a:ext cx="304800" cy="381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a:off x="7010400" y="4381183"/>
            <a:ext cx="57838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flipV="1">
            <a:off x="6934200" y="4800600"/>
            <a:ext cx="654586" cy="609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p:nvPicPr>
        <p:blipFill rotWithShape="1">
          <a:blip r:embed="rId3" cstate="print">
            <a:extLst>
              <a:ext uri="{28A0092B-C50C-407E-A947-70E740481C1C}">
                <a14:useLocalDpi xmlns:a14="http://schemas.microsoft.com/office/drawing/2010/main" xmlns="" val="0"/>
              </a:ext>
            </a:extLst>
          </a:blip>
          <a:srcRect t="19251"/>
          <a:stretch/>
        </p:blipFill>
        <p:spPr>
          <a:xfrm>
            <a:off x="1213431" y="1295400"/>
            <a:ext cx="3282369" cy="3533965"/>
          </a:xfrm>
          <a:prstGeom prst="rect">
            <a:avLst/>
          </a:prstGeom>
        </p:spPr>
      </p:pic>
      <p:sp>
        <p:nvSpPr>
          <p:cNvPr id="19" name="TextBox 18"/>
          <p:cNvSpPr txBox="1"/>
          <p:nvPr/>
        </p:nvSpPr>
        <p:spPr>
          <a:xfrm>
            <a:off x="1619087" y="4920734"/>
            <a:ext cx="2471056" cy="369332"/>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Dish on Rooftop</a:t>
            </a:r>
            <a:endParaRPr lang="en-US" dirty="0"/>
          </a:p>
        </p:txBody>
      </p:sp>
      <p:sp>
        <p:nvSpPr>
          <p:cNvPr id="20" name="TextBox 19"/>
          <p:cNvSpPr txBox="1"/>
          <p:nvPr/>
        </p:nvSpPr>
        <p:spPr>
          <a:xfrm>
            <a:off x="4736274" y="2139052"/>
            <a:ext cx="1719944"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 </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Decoding</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 Module</a:t>
            </a:r>
            <a:endParaRPr lang="en-US" dirty="0"/>
          </a:p>
        </p:txBody>
      </p:sp>
      <p:sp>
        <p:nvSpPr>
          <p:cNvPr id="21" name="TextBox 20"/>
          <p:cNvSpPr txBox="1"/>
          <p:nvPr/>
        </p:nvSpPr>
        <p:spPr>
          <a:xfrm>
            <a:off x="7574931" y="2739014"/>
            <a:ext cx="1301000"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Raw</a:t>
            </a:r>
          </a:p>
          <a:p>
            <a:pPr algn="ctr"/>
            <a:r>
              <a:rPr lang="en-US" altLang="zh-CN" b="1" dirty="0">
                <a:solidFill>
                  <a:srgbClr val="000099"/>
                </a:solidFill>
                <a:latin typeface="Verdana" pitchFamily="34" charset="0"/>
                <a:ea typeface="SimSun" pitchFamily="2" charset="-122"/>
              </a:rPr>
              <a:t>Data Module</a:t>
            </a:r>
            <a:endParaRPr lang="en-US" dirty="0"/>
          </a:p>
        </p:txBody>
      </p:sp>
      <p:sp>
        <p:nvSpPr>
          <p:cNvPr id="22" name="TextBox 21"/>
          <p:cNvSpPr txBox="1"/>
          <p:nvPr/>
        </p:nvSpPr>
        <p:spPr>
          <a:xfrm>
            <a:off x="7610819" y="4058017"/>
            <a:ext cx="1301000" cy="646331"/>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DAS Server</a:t>
            </a:r>
            <a:endParaRPr lang="en-US" dirty="0"/>
          </a:p>
        </p:txBody>
      </p:sp>
      <p:sp>
        <p:nvSpPr>
          <p:cNvPr id="23" name="TextBox 22"/>
          <p:cNvSpPr txBox="1"/>
          <p:nvPr/>
        </p:nvSpPr>
        <p:spPr>
          <a:xfrm>
            <a:off x="7620504" y="5048071"/>
            <a:ext cx="1523495" cy="1200329"/>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Database and backup Server</a:t>
            </a:r>
            <a:endParaRPr lang="en-US" dirty="0"/>
          </a:p>
        </p:txBody>
      </p:sp>
    </p:spTree>
    <p:extLst>
      <p:ext uri="{BB962C8B-B14F-4D97-AF65-F5344CB8AC3E}">
        <p14:creationId xmlns:p14="http://schemas.microsoft.com/office/powerpoint/2010/main" xmlns="" val="12951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INSAT</a:t>
            </a:r>
          </a:p>
        </p:txBody>
      </p:sp>
      <p:sp>
        <p:nvSpPr>
          <p:cNvPr id="3" name="Content Placeholder 2"/>
          <p:cNvSpPr>
            <a:spLocks noGrp="1"/>
          </p:cNvSpPr>
          <p:nvPr>
            <p:ph idx="1"/>
          </p:nvPr>
        </p:nvSpPr>
        <p:spPr/>
        <p:txBody>
          <a:bodyPr>
            <a:normAutofit fontScale="77500" lnSpcReduction="20000"/>
          </a:bodyPr>
          <a:lstStyle/>
          <a:p>
            <a:r>
              <a:rPr lang="en-US" dirty="0"/>
              <a:t>Advantages</a:t>
            </a:r>
          </a:p>
          <a:p>
            <a:pPr lvl="1"/>
            <a:r>
              <a:rPr lang="en-US" dirty="0"/>
              <a:t>One of the great advantages of INSAT is that communication is possible from virtually anywhere in India</a:t>
            </a:r>
          </a:p>
          <a:p>
            <a:pPr lvl="1"/>
            <a:r>
              <a:rPr lang="en-US" dirty="0"/>
              <a:t>Satellite is not affected by local weather events that can often disrupt terrestrial-based communications, such as GSM/GPRS. </a:t>
            </a:r>
          </a:p>
          <a:p>
            <a:pPr lvl="1"/>
            <a:r>
              <a:rPr lang="en-US" dirty="0"/>
              <a:t>High reliability and implicit data sharing</a:t>
            </a:r>
          </a:p>
          <a:p>
            <a:pPr lvl="1"/>
            <a:r>
              <a:rPr lang="en-US" dirty="0"/>
              <a:t>Operates on very low </a:t>
            </a:r>
            <a:r>
              <a:rPr lang="en-US" dirty="0" smtClean="0"/>
              <a:t>power</a:t>
            </a:r>
          </a:p>
          <a:p>
            <a:pPr lvl="1"/>
            <a:r>
              <a:rPr lang="en-US" dirty="0" smtClean="0"/>
              <a:t>Low running cost</a:t>
            </a:r>
            <a:endParaRPr lang="en-US" dirty="0"/>
          </a:p>
          <a:p>
            <a:r>
              <a:rPr lang="en-US" dirty="0"/>
              <a:t>Disadvantages</a:t>
            </a:r>
          </a:p>
          <a:p>
            <a:pPr lvl="1"/>
            <a:r>
              <a:rPr lang="en-US" dirty="0" smtClean="0"/>
              <a:t>WPC clearances and Licenses fee required</a:t>
            </a:r>
            <a:endParaRPr lang="en-US" dirty="0"/>
          </a:p>
          <a:p>
            <a:pPr lvl="1"/>
            <a:r>
              <a:rPr lang="en-US" dirty="0"/>
              <a:t>One way communication</a:t>
            </a:r>
          </a:p>
          <a:p>
            <a:pPr lvl="1"/>
            <a:r>
              <a:rPr lang="en-US" dirty="0"/>
              <a:t>Radios are more </a:t>
            </a:r>
            <a:r>
              <a:rPr lang="en-US" dirty="0" smtClean="0"/>
              <a:t>expensive than GSM</a:t>
            </a:r>
            <a:endParaRPr lang="en-US" dirty="0"/>
          </a:p>
          <a:p>
            <a:pPr lvl="1"/>
            <a:r>
              <a:rPr lang="en-US" dirty="0"/>
              <a:t>Requires a ground station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xmlns="" val="312148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r>
              <a:rPr lang="en-US" dirty="0"/>
              <a:t>Concept</a:t>
            </a:r>
          </a:p>
          <a:p>
            <a:pPr lvl="1"/>
            <a:r>
              <a:rPr lang="en-US" dirty="0"/>
              <a:t>Privatively owned companies </a:t>
            </a:r>
          </a:p>
          <a:p>
            <a:pPr lvl="1"/>
            <a:r>
              <a:rPr lang="en-US" dirty="0"/>
              <a:t>Bi-directional communication</a:t>
            </a:r>
          </a:p>
          <a:p>
            <a:pPr lvl="1"/>
            <a:r>
              <a:rPr lang="en-US" dirty="0"/>
              <a:t>Complete Internet Solution (through satellite) </a:t>
            </a:r>
          </a:p>
          <a:p>
            <a:pPr lvl="1"/>
            <a:r>
              <a:rPr lang="en-US" dirty="0"/>
              <a:t>Direct communication, though in some cases ground hops may </a:t>
            </a:r>
            <a:r>
              <a:rPr lang="en-US" dirty="0" smtClean="0"/>
              <a:t>exist</a:t>
            </a:r>
            <a:endParaRPr lang="en-US" dirty="0"/>
          </a:p>
          <a:p>
            <a:pPr lvl="1"/>
            <a:r>
              <a:rPr lang="en-US" dirty="0"/>
              <a:t>Well suited for SCADA, which requires bi-directional communication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xmlns="" val="3587841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2438400"/>
            <a:ext cx="7421696" cy="4307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xmlns="" val="649804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C:\Users\Anish\Desktop\Selected fotos\VSAT\SAM_133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780" y="2590800"/>
            <a:ext cx="2327631" cy="18298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Satellite-based solutions: VSAT</a:t>
            </a:r>
          </a:p>
        </p:txBody>
      </p:sp>
      <p:pic>
        <p:nvPicPr>
          <p:cNvPr id="6146" name="Picture 2" descr="C:\Users\Anish\Desktop\Selected fotos\VSAT\SAM_12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4552950"/>
            <a:ext cx="2971800" cy="222885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xmlns="" val="2583100744"/>
              </p:ext>
            </p:extLst>
          </p:nvPr>
        </p:nvGraphicFramePr>
        <p:xfrm>
          <a:off x="5029200" y="1447800"/>
          <a:ext cx="990600" cy="923925"/>
        </p:xfrm>
        <a:graphic>
          <a:graphicData uri="http://schemas.openxmlformats.org/presentationml/2006/ole">
            <p:oleObj spid="_x0000_s7198" name="Photo Editor Photo" r:id="rId5" imgW="990738" imgH="923810" progId="">
              <p:embed/>
            </p:oleObj>
          </a:graphicData>
        </a:graphic>
      </p:graphicFrame>
      <p:sp>
        <p:nvSpPr>
          <p:cNvPr id="6" name="Line 40"/>
          <p:cNvSpPr>
            <a:spLocks noChangeShapeType="1"/>
          </p:cNvSpPr>
          <p:nvPr/>
        </p:nvSpPr>
        <p:spPr bwMode="auto">
          <a:xfrm flipV="1">
            <a:off x="2057399" y="4308764"/>
            <a:ext cx="685801" cy="491836"/>
          </a:xfrm>
          <a:prstGeom prst="line">
            <a:avLst/>
          </a:prstGeom>
          <a:noFill/>
          <a:ln w="76200">
            <a:solidFill>
              <a:srgbClr val="FF0000"/>
            </a:solidFill>
            <a:prstDash val="sysDot"/>
            <a:round/>
            <a:headEnd/>
            <a:tailEnd type="triangle" w="med" len="med"/>
          </a:ln>
        </p:spPr>
        <p:txBody>
          <a:bodyPr/>
          <a:lstStyle/>
          <a:p>
            <a:endParaRPr lang="en-IN"/>
          </a:p>
        </p:txBody>
      </p:sp>
      <p:pic>
        <p:nvPicPr>
          <p:cNvPr id="6148" name="Picture 4" descr="C:\Users\Anish\Desktop\Selected fotos\VSAT\SAM_131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9938" y="2484726"/>
            <a:ext cx="2385524" cy="18240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Line 40"/>
          <p:cNvSpPr>
            <a:spLocks noChangeShapeType="1"/>
          </p:cNvSpPr>
          <p:nvPr/>
        </p:nvSpPr>
        <p:spPr bwMode="auto">
          <a:xfrm flipV="1">
            <a:off x="3745463" y="2057400"/>
            <a:ext cx="1359938" cy="1066800"/>
          </a:xfrm>
          <a:prstGeom prst="line">
            <a:avLst/>
          </a:prstGeom>
          <a:noFill/>
          <a:ln w="76200">
            <a:solidFill>
              <a:srgbClr val="FF0000"/>
            </a:solidFill>
            <a:prstDash val="sysDot"/>
            <a:round/>
            <a:headEnd/>
            <a:tailEnd type="triangle" w="med" len="med"/>
          </a:ln>
        </p:spPr>
        <p:txBody>
          <a:bodyPr/>
          <a:lstStyle/>
          <a:p>
            <a:endParaRPr lang="en-IN"/>
          </a:p>
        </p:txBody>
      </p:sp>
      <p:pic>
        <p:nvPicPr>
          <p:cNvPr id="6149" name="Picture 5" descr="C:\Users\Anish\Desktop\Selected fotos\VSAT\SAM_1296.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10200" y="5029200"/>
            <a:ext cx="3711457" cy="180498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Line 40"/>
          <p:cNvSpPr>
            <a:spLocks noChangeShapeType="1"/>
          </p:cNvSpPr>
          <p:nvPr/>
        </p:nvSpPr>
        <p:spPr bwMode="auto">
          <a:xfrm>
            <a:off x="5943600" y="2057399"/>
            <a:ext cx="1322328" cy="891453"/>
          </a:xfrm>
          <a:prstGeom prst="line">
            <a:avLst/>
          </a:prstGeom>
          <a:noFill/>
          <a:ln w="76200">
            <a:solidFill>
              <a:srgbClr val="FF0000"/>
            </a:solidFill>
            <a:prstDash val="sysDot"/>
            <a:round/>
            <a:headEnd/>
            <a:tailEnd type="triangle" w="med" len="med"/>
          </a:ln>
        </p:spPr>
        <p:txBody>
          <a:bodyPr/>
          <a:lstStyle/>
          <a:p>
            <a:endParaRPr lang="en-IN"/>
          </a:p>
        </p:txBody>
      </p:sp>
      <p:sp>
        <p:nvSpPr>
          <p:cNvPr id="12" name="Line 40"/>
          <p:cNvSpPr>
            <a:spLocks noChangeShapeType="1"/>
          </p:cNvSpPr>
          <p:nvPr/>
        </p:nvSpPr>
        <p:spPr bwMode="auto">
          <a:xfrm flipH="1">
            <a:off x="6172200" y="4038600"/>
            <a:ext cx="432564" cy="990600"/>
          </a:xfrm>
          <a:prstGeom prst="line">
            <a:avLst/>
          </a:prstGeom>
          <a:noFill/>
          <a:ln w="76200">
            <a:solidFill>
              <a:srgbClr val="FF0000"/>
            </a:solidFill>
            <a:prstDash val="sysDot"/>
            <a:round/>
            <a:headEnd/>
            <a:tailEnd type="triangle" w="med" len="med"/>
          </a:ln>
        </p:spPr>
        <p:txBody>
          <a:bodyPr/>
          <a:lstStyle/>
          <a:p>
            <a:endParaRPr lang="en-IN"/>
          </a:p>
        </p:txBody>
      </p:sp>
      <p:sp>
        <p:nvSpPr>
          <p:cNvPr id="13" name="TextBox 12"/>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
        <p:nvSpPr>
          <p:cNvPr id="14" name="TextBox 13"/>
          <p:cNvSpPr txBox="1"/>
          <p:nvPr/>
        </p:nvSpPr>
        <p:spPr>
          <a:xfrm>
            <a:off x="2071254" y="6400800"/>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Remote Station</a:t>
            </a:r>
            <a:endParaRPr lang="en-US" dirty="0"/>
          </a:p>
        </p:txBody>
      </p:sp>
      <p:sp>
        <p:nvSpPr>
          <p:cNvPr id="15" name="TextBox 14"/>
          <p:cNvSpPr txBox="1"/>
          <p:nvPr/>
        </p:nvSpPr>
        <p:spPr>
          <a:xfrm>
            <a:off x="5943600" y="6368534"/>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Server Room</a:t>
            </a:r>
            <a:endParaRPr lang="en-US" dirty="0"/>
          </a:p>
        </p:txBody>
      </p:sp>
    </p:spTree>
    <p:extLst>
      <p:ext uri="{BB962C8B-B14F-4D97-AF65-F5344CB8AC3E}">
        <p14:creationId xmlns:p14="http://schemas.microsoft.com/office/powerpoint/2010/main" xmlns="" val="16672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89"/>
                                        </p:tgtEl>
                                        <p:attrNameLst>
                                          <p:attrName>style.visibility</p:attrName>
                                        </p:attrNameLst>
                                      </p:cBhvr>
                                      <p:to>
                                        <p:strVal val="visible"/>
                                      </p:to>
                                    </p:set>
                                    <p:anim calcmode="lin" valueType="num">
                                      <p:cBhvr additive="base">
                                        <p:cTn id="39" dur="500" fill="hold"/>
                                        <p:tgtEl>
                                          <p:spTgt spid="7189"/>
                                        </p:tgtEl>
                                        <p:attrNameLst>
                                          <p:attrName>ppt_x</p:attrName>
                                        </p:attrNameLst>
                                      </p:cBhvr>
                                      <p:tavLst>
                                        <p:tav tm="0">
                                          <p:val>
                                            <p:strVal val="#ppt_x"/>
                                          </p:val>
                                        </p:tav>
                                        <p:tav tm="100000">
                                          <p:val>
                                            <p:strVal val="#ppt_x"/>
                                          </p:val>
                                        </p:tav>
                                      </p:tavLst>
                                    </p:anim>
                                    <p:anim calcmode="lin" valueType="num">
                                      <p:cBhvr additive="base">
                                        <p:cTn id="40" dur="500" fill="hold"/>
                                        <p:tgtEl>
                                          <p:spTgt spid="71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9"/>
                                        </p:tgtEl>
                                        <p:attrNameLst>
                                          <p:attrName>style.visibility</p:attrName>
                                        </p:attrNameLst>
                                      </p:cBhvr>
                                      <p:to>
                                        <p:strVal val="visible"/>
                                      </p:to>
                                    </p:set>
                                    <p:anim calcmode="lin" valueType="num">
                                      <p:cBhvr additive="base">
                                        <p:cTn id="49" dur="500" fill="hold"/>
                                        <p:tgtEl>
                                          <p:spTgt spid="6149"/>
                                        </p:tgtEl>
                                        <p:attrNameLst>
                                          <p:attrName>ppt_x</p:attrName>
                                        </p:attrNameLst>
                                      </p:cBhvr>
                                      <p:tavLst>
                                        <p:tav tm="0">
                                          <p:val>
                                            <p:strVal val="#ppt_x"/>
                                          </p:val>
                                        </p:tav>
                                        <p:tav tm="100000">
                                          <p:val>
                                            <p:strVal val="#ppt_x"/>
                                          </p:val>
                                        </p:tav>
                                      </p:tavLst>
                                    </p:anim>
                                    <p:anim calcmode="lin" valueType="num">
                                      <p:cBhvr additive="base">
                                        <p:cTn id="5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VSAT – Closer Look</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10242" name="Picture 2" descr="C:\Users\Anish\Desktop\Selected fotos\VSAT\SAM_125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2743200"/>
            <a:ext cx="5289524" cy="39671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Anish\Desktop\Selected fotos\VSAT\SAM_13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1346" y="1289015"/>
            <a:ext cx="3103903" cy="2373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968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VSAT – Reception Window</a:t>
            </a:r>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4098" name="Picture 2" descr="C:\Users\Anish\Desktop\Mah Data\vsat screen.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626" y="1295400"/>
            <a:ext cx="7242174" cy="5431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873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2514600"/>
            <a:ext cx="8001000" cy="2209800"/>
          </a:xfrm>
        </p:spPr>
        <p:txBody>
          <a:bodyPr/>
          <a:lstStyle/>
          <a:p>
            <a:pPr marL="82296" indent="0">
              <a:buNone/>
            </a:pPr>
            <a:r>
              <a:rPr lang="en-US" dirty="0">
                <a:solidFill>
                  <a:schemeClr val="accent5"/>
                </a:solidFill>
              </a:rPr>
              <a:t>Examples that refer to products are intended for illustrative purposes only, and do not imply an endorsement or recommendation of any particular product</a:t>
            </a:r>
          </a:p>
          <a:p>
            <a:pPr marL="82296" indent="0">
              <a:buNone/>
            </a:pPr>
            <a:endParaRPr lang="en-US" dirty="0"/>
          </a:p>
        </p:txBody>
      </p:sp>
    </p:spTree>
    <p:extLst>
      <p:ext uri="{BB962C8B-B14F-4D97-AF65-F5344CB8AC3E}">
        <p14:creationId xmlns:p14="http://schemas.microsoft.com/office/powerpoint/2010/main" xmlns="" val="132114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VSAT Power Consumption</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9218" name="Picture 2" descr="C:\Users\Anish\Desktop\Selected fotos\VSAT\SAM_13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300162"/>
            <a:ext cx="4343400" cy="325755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Anish\Desktop\Selected fotos\VSAT\SAM_12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845728"/>
            <a:ext cx="4191000" cy="294556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200664" y="4941624"/>
            <a:ext cx="3295135" cy="1477328"/>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VSAT Communication needs much higher power, so size of Solar panels and Battery backup goes up</a:t>
            </a:r>
            <a:endParaRPr lang="en-US" dirty="0"/>
          </a:p>
        </p:txBody>
      </p:sp>
    </p:spTree>
    <p:extLst>
      <p:ext uri="{BB962C8B-B14F-4D97-AF65-F5344CB8AC3E}">
        <p14:creationId xmlns:p14="http://schemas.microsoft.com/office/powerpoint/2010/main" xmlns="" val="3429847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VSAT</a:t>
            </a:r>
          </a:p>
        </p:txBody>
      </p:sp>
      <p:sp>
        <p:nvSpPr>
          <p:cNvPr id="3" name="Content Placeholder 2"/>
          <p:cNvSpPr>
            <a:spLocks noGrp="1"/>
          </p:cNvSpPr>
          <p:nvPr>
            <p:ph idx="1"/>
          </p:nvPr>
        </p:nvSpPr>
        <p:spPr/>
        <p:txBody>
          <a:bodyPr>
            <a:normAutofit fontScale="85000" lnSpcReduction="10000"/>
          </a:bodyPr>
          <a:lstStyle/>
          <a:p>
            <a:r>
              <a:rPr lang="en-US" dirty="0"/>
              <a:t>Advantages</a:t>
            </a:r>
          </a:p>
          <a:p>
            <a:pPr lvl="1"/>
            <a:r>
              <a:rPr lang="en-US" dirty="0"/>
              <a:t>High reliability (if using Direct Connection)</a:t>
            </a:r>
          </a:p>
          <a:p>
            <a:pPr lvl="1"/>
            <a:r>
              <a:rPr lang="en-US" dirty="0"/>
              <a:t>Bi-directional communication suitable for SCADA and interaction with data station (reprogramming)</a:t>
            </a:r>
          </a:p>
          <a:p>
            <a:pPr lvl="1"/>
            <a:r>
              <a:rPr lang="en-US" dirty="0"/>
              <a:t>Radio licensing fees assumed by VSAT provider</a:t>
            </a:r>
          </a:p>
          <a:p>
            <a:pPr lvl="1"/>
            <a:r>
              <a:rPr lang="en-US" dirty="0"/>
              <a:t>Used by banks and other institutions that require high availability</a:t>
            </a:r>
          </a:p>
          <a:p>
            <a:r>
              <a:rPr lang="en-US" dirty="0"/>
              <a:t>Disadvantages</a:t>
            </a:r>
          </a:p>
          <a:p>
            <a:pPr lvl="1"/>
            <a:r>
              <a:rPr lang="en-US" dirty="0"/>
              <a:t>Large antenna/dish</a:t>
            </a:r>
          </a:p>
          <a:p>
            <a:pPr lvl="1"/>
            <a:r>
              <a:rPr lang="en-US" dirty="0"/>
              <a:t>Uses more power than one-way devices</a:t>
            </a:r>
          </a:p>
          <a:p>
            <a:pPr lvl="1"/>
            <a:r>
              <a:rPr lang="en-US" dirty="0"/>
              <a:t>High recurring cost (though this can be minimized with proper integration)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xmlns="" val="215734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in Deciding a Best Fit in Data </a:t>
            </a:r>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a:t>Factors</a:t>
            </a:r>
          </a:p>
          <a:p>
            <a:pPr lvl="1"/>
            <a:r>
              <a:rPr lang="en-US" dirty="0"/>
              <a:t>Availability</a:t>
            </a:r>
          </a:p>
          <a:p>
            <a:pPr lvl="1"/>
            <a:r>
              <a:rPr lang="en-US" dirty="0"/>
              <a:t>Cooperation and Economy of Scale</a:t>
            </a:r>
          </a:p>
          <a:p>
            <a:pPr lvl="1"/>
            <a:r>
              <a:rPr lang="en-US" dirty="0"/>
              <a:t>Cost (initial purchase)</a:t>
            </a:r>
          </a:p>
          <a:p>
            <a:pPr lvl="1"/>
            <a:r>
              <a:rPr lang="en-US" dirty="0"/>
              <a:t>Recurring cost (Use Fee)</a:t>
            </a:r>
          </a:p>
          <a:p>
            <a:pPr lvl="1"/>
            <a:r>
              <a:rPr lang="en-US" dirty="0"/>
              <a:t>Data Distribution</a:t>
            </a:r>
          </a:p>
          <a:p>
            <a:pPr lvl="1"/>
            <a:r>
              <a:rPr lang="en-US" dirty="0"/>
              <a:t>Latency</a:t>
            </a:r>
          </a:p>
          <a:p>
            <a:pPr lvl="1"/>
            <a:r>
              <a:rPr lang="en-US" dirty="0"/>
              <a:t>Maintenance</a:t>
            </a:r>
          </a:p>
          <a:p>
            <a:pPr lvl="1"/>
            <a:r>
              <a:rPr lang="en-US" dirty="0"/>
              <a:t>Privacy</a:t>
            </a:r>
          </a:p>
          <a:p>
            <a:pPr lvl="1"/>
            <a:r>
              <a:rPr lang="en-US" dirty="0"/>
              <a:t>Sustainability</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4027183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Availability</a:t>
            </a:r>
          </a:p>
        </p:txBody>
      </p:sp>
      <p:sp>
        <p:nvSpPr>
          <p:cNvPr id="3" name="Content Placeholder 2"/>
          <p:cNvSpPr>
            <a:spLocks noGrp="1"/>
          </p:cNvSpPr>
          <p:nvPr>
            <p:ph idx="1"/>
          </p:nvPr>
        </p:nvSpPr>
        <p:spPr/>
        <p:txBody>
          <a:bodyPr>
            <a:normAutofit/>
          </a:bodyPr>
          <a:lstStyle/>
          <a:p>
            <a:r>
              <a:rPr lang="en-US" sz="1800" dirty="0"/>
              <a:t>Ensures a certain degree of operational continuity over a given period.  </a:t>
            </a:r>
          </a:p>
          <a:p>
            <a:r>
              <a:rPr lang="en-US" sz="1800" dirty="0"/>
              <a:t>Disruptions of the data stream lead to loss of data  </a:t>
            </a:r>
          </a:p>
          <a:p>
            <a:r>
              <a:rPr lang="en-US" sz="1800" dirty="0"/>
              <a:t>Measured as a percentage of time the system can be expected to operate over a given amount of time</a:t>
            </a:r>
          </a:p>
          <a:p>
            <a:r>
              <a:rPr lang="en-US" sz="1800" dirty="0"/>
              <a:t>High availability solutions include:</a:t>
            </a:r>
          </a:p>
          <a:p>
            <a:pPr lvl="1"/>
            <a:r>
              <a:rPr lang="en-US" sz="1600" dirty="0"/>
              <a:t>Satellite-based relay systems, such as INSAT</a:t>
            </a:r>
          </a:p>
          <a:p>
            <a:r>
              <a:rPr lang="en-US" sz="1800" dirty="0"/>
              <a:t>Low availability solution include:</a:t>
            </a:r>
          </a:p>
          <a:p>
            <a:pPr lvl="1"/>
            <a:r>
              <a:rPr lang="en-US" sz="1600" dirty="0"/>
              <a:t>GSM/GPRS </a:t>
            </a:r>
          </a:p>
          <a:p>
            <a:r>
              <a:rPr lang="en-US" sz="1800" dirty="0"/>
              <a:t>Additional Notes</a:t>
            </a:r>
            <a:r>
              <a:rPr lang="en-US" sz="2400" dirty="0"/>
              <a:t>:</a:t>
            </a:r>
          </a:p>
          <a:p>
            <a:pPr lvl="1"/>
            <a:r>
              <a:rPr lang="en-US" sz="1600" dirty="0"/>
              <a:t>There is an increased cost to achieve increasing availability.  </a:t>
            </a:r>
          </a:p>
          <a:p>
            <a:pPr lvl="1"/>
            <a:r>
              <a:rPr lang="en-US" sz="1600" dirty="0"/>
              <a:t>Higher system availability can also be achieved by providing backup communications.  </a:t>
            </a:r>
          </a:p>
          <a:p>
            <a:pPr lvl="1"/>
            <a:r>
              <a:rPr lang="en-US" sz="1600" dirty="0"/>
              <a:t>Some users, such as those that have a public safety mission, usually have requirements for the highest availability</a:t>
            </a:r>
            <a:r>
              <a:rPr lang="en-US" sz="1600" dirty="0" smtClean="0"/>
              <a:t>.</a:t>
            </a:r>
            <a:endParaRPr lang="en-US" sz="1600"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1515661638"/>
              </p:ext>
            </p:extLst>
          </p:nvPr>
        </p:nvGraphicFramePr>
        <p:xfrm>
          <a:off x="6477000" y="5791200"/>
          <a:ext cx="2514600" cy="968831"/>
        </p:xfrm>
        <a:graphic>
          <a:graphicData uri="http://schemas.openxmlformats.org/drawingml/2006/table">
            <a:tbl>
              <a:tblPr firstRow="1" firstCol="1" lastRow="1" lastCol="1" bandRow="1" bandCol="1">
                <a:tableStyleId>{5C22544A-7EE6-4342-B048-85BDC9FD1C3A}</a:tableStyleId>
              </a:tblPr>
              <a:tblGrid>
                <a:gridCol w="1219200"/>
                <a:gridCol w="12954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Availability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326882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Cooperation and Economy of Scale</a:t>
            </a:r>
          </a:p>
        </p:txBody>
      </p:sp>
      <p:sp>
        <p:nvSpPr>
          <p:cNvPr id="3" name="Content Placeholder 2"/>
          <p:cNvSpPr>
            <a:spLocks noGrp="1"/>
          </p:cNvSpPr>
          <p:nvPr>
            <p:ph idx="1"/>
          </p:nvPr>
        </p:nvSpPr>
        <p:spPr/>
        <p:txBody>
          <a:bodyPr>
            <a:normAutofit lnSpcReduction="10000"/>
          </a:bodyPr>
          <a:lstStyle/>
          <a:p>
            <a:r>
              <a:rPr lang="en-US" dirty="0"/>
              <a:t>If there are cooperators that are using a given technology, this may sway the user to also employ same technology</a:t>
            </a:r>
          </a:p>
          <a:p>
            <a:r>
              <a:rPr lang="en-US" dirty="0"/>
              <a:t>Rather than replicating networks, various agencies can use each others network and save significant resources</a:t>
            </a:r>
            <a:r>
              <a:rPr lang="en-US" sz="2800" dirty="0"/>
              <a:t>  </a:t>
            </a:r>
          </a:p>
          <a:p>
            <a:r>
              <a:rPr lang="en-US" dirty="0"/>
              <a:t>In addition, with multiple cooperators sharing a given technology means that there is a built-in support system amongst the users of the data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221921517"/>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Cooperation &amp; EC</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278273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Cost (Initial Purchase)</a:t>
            </a:r>
          </a:p>
        </p:txBody>
      </p:sp>
      <p:sp>
        <p:nvSpPr>
          <p:cNvPr id="3" name="Content Placeholder 2"/>
          <p:cNvSpPr>
            <a:spLocks noGrp="1"/>
          </p:cNvSpPr>
          <p:nvPr>
            <p:ph idx="1"/>
          </p:nvPr>
        </p:nvSpPr>
        <p:spPr>
          <a:xfrm>
            <a:off x="1435608" y="1295400"/>
            <a:ext cx="7498080" cy="4800600"/>
          </a:xfrm>
        </p:spPr>
        <p:txBody>
          <a:bodyPr/>
          <a:lstStyle/>
          <a:p>
            <a:r>
              <a:rPr lang="en-US" sz="2700" dirty="0"/>
              <a:t>The initial cost of the installation of a real-time data collection system can vary greatly by solution</a:t>
            </a:r>
          </a:p>
          <a:p>
            <a:r>
              <a:rPr lang="en-US" sz="2700" dirty="0"/>
              <a:t>Low cost system:</a:t>
            </a:r>
          </a:p>
          <a:p>
            <a:pPr lvl="1"/>
            <a:r>
              <a:rPr lang="en-US" sz="2300" dirty="0"/>
              <a:t>Mobile phone network (GSM/GPRS)</a:t>
            </a:r>
          </a:p>
          <a:p>
            <a:r>
              <a:rPr lang="en-US" sz="2700" dirty="0"/>
              <a:t>High cost system:</a:t>
            </a:r>
          </a:p>
          <a:p>
            <a:pPr lvl="1"/>
            <a:r>
              <a:rPr lang="en-US" sz="2300" dirty="0" smtClean="0"/>
              <a:t>VSAT Systems</a:t>
            </a:r>
            <a:endParaRPr lang="en-US" sz="2300" dirty="0"/>
          </a:p>
          <a:p>
            <a:pPr lvl="1"/>
            <a:r>
              <a:rPr lang="en-US" sz="2300" dirty="0"/>
              <a:t>INSAT, if the user must purchase an INSAT ground station, which can be in excess of </a:t>
            </a:r>
            <a:r>
              <a:rPr lang="en-US" sz="2300" dirty="0" smtClean="0"/>
              <a:t>80,00,000 </a:t>
            </a:r>
            <a:r>
              <a:rPr lang="en-US" sz="2300" dirty="0"/>
              <a:t>INR</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1198634888"/>
              </p:ext>
            </p:extLst>
          </p:nvPr>
        </p:nvGraphicFramePr>
        <p:xfrm>
          <a:off x="6477000" y="5882242"/>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Cost (Initial)</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199468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Recurring Cost (Use Fee)</a:t>
            </a:r>
          </a:p>
        </p:txBody>
      </p:sp>
      <p:sp>
        <p:nvSpPr>
          <p:cNvPr id="3" name="Content Placeholder 2"/>
          <p:cNvSpPr>
            <a:spLocks noGrp="1"/>
          </p:cNvSpPr>
          <p:nvPr>
            <p:ph idx="1"/>
          </p:nvPr>
        </p:nvSpPr>
        <p:spPr/>
        <p:txBody>
          <a:bodyPr/>
          <a:lstStyle/>
          <a:p>
            <a:r>
              <a:rPr lang="en-US" sz="2700" dirty="0"/>
              <a:t>There is an initial cost to installing equipment, and a recurring cost of operating the equipment</a:t>
            </a:r>
          </a:p>
          <a:p>
            <a:r>
              <a:rPr lang="en-US" sz="2700" dirty="0"/>
              <a:t>Some solutions have user fees, while others do not  </a:t>
            </a:r>
          </a:p>
          <a:p>
            <a:pPr lvl="1"/>
            <a:r>
              <a:rPr lang="en-US" sz="2300" dirty="0"/>
              <a:t>Mobile phone network users must pay for the use of the network  </a:t>
            </a:r>
          </a:p>
          <a:p>
            <a:pPr lvl="1"/>
            <a:r>
              <a:rPr lang="en-US" sz="2300" dirty="0"/>
              <a:t>Changing telecommunication methods after the initial installation of equipment can be great, so it is incumbent upon the user to consider recurring fees and the uncertainty of the cost of the technology in the future</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1919082963"/>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Recurring Cost</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28062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Data Distribution</a:t>
            </a:r>
          </a:p>
        </p:txBody>
      </p:sp>
      <p:sp>
        <p:nvSpPr>
          <p:cNvPr id="3" name="Content Placeholder 2"/>
          <p:cNvSpPr>
            <a:spLocks noGrp="1"/>
          </p:cNvSpPr>
          <p:nvPr>
            <p:ph idx="1"/>
          </p:nvPr>
        </p:nvSpPr>
        <p:spPr/>
        <p:txBody>
          <a:bodyPr>
            <a:normAutofit lnSpcReduction="10000"/>
          </a:bodyPr>
          <a:lstStyle/>
          <a:p>
            <a:r>
              <a:rPr lang="en-US" dirty="0"/>
              <a:t>It is often an advantage to employ a real-time data relay system that inherently provides data distribution </a:t>
            </a:r>
            <a:endParaRPr lang="en-US" dirty="0" smtClean="0"/>
          </a:p>
          <a:p>
            <a:r>
              <a:rPr lang="en-US" dirty="0" smtClean="0"/>
              <a:t>Good </a:t>
            </a:r>
            <a:r>
              <a:rPr lang="en-US" dirty="0"/>
              <a:t>Data Distribution:</a:t>
            </a:r>
          </a:p>
          <a:p>
            <a:pPr lvl="1"/>
            <a:r>
              <a:rPr lang="en-US" dirty="0"/>
              <a:t>INSAT, where data from all users is transmitted from space to all points in India.  All one needs is a satellite ground station</a:t>
            </a:r>
          </a:p>
          <a:p>
            <a:r>
              <a:rPr lang="en-US" dirty="0"/>
              <a:t>Difficult Data Distribution:</a:t>
            </a:r>
          </a:p>
          <a:p>
            <a:pPr lvl="1"/>
            <a:r>
              <a:rPr lang="en-US" dirty="0"/>
              <a:t>Terrestrial based radio system, and GSM/GPRS</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480119934"/>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Data Distribution</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3693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Latency</a:t>
            </a:r>
          </a:p>
        </p:txBody>
      </p:sp>
      <p:sp>
        <p:nvSpPr>
          <p:cNvPr id="3" name="Content Placeholder 2"/>
          <p:cNvSpPr>
            <a:spLocks noGrp="1"/>
          </p:cNvSpPr>
          <p:nvPr>
            <p:ph idx="1"/>
          </p:nvPr>
        </p:nvSpPr>
        <p:spPr/>
        <p:txBody>
          <a:bodyPr>
            <a:normAutofit fontScale="77500" lnSpcReduction="20000"/>
          </a:bodyPr>
          <a:lstStyle/>
          <a:p>
            <a:pPr>
              <a:buClr>
                <a:srgbClr val="93A299"/>
              </a:buClr>
            </a:pPr>
            <a:r>
              <a:rPr lang="en-US" dirty="0">
                <a:solidFill>
                  <a:srgbClr val="292934"/>
                </a:solidFill>
              </a:rPr>
              <a:t>Latency in hydrometric data systems has to do with the delay from the time the data is measured to the time it is received by the user </a:t>
            </a:r>
          </a:p>
          <a:p>
            <a:pPr>
              <a:buClr>
                <a:srgbClr val="93A299"/>
              </a:buClr>
            </a:pPr>
            <a:r>
              <a:rPr lang="en-US" dirty="0">
                <a:solidFill>
                  <a:srgbClr val="292934"/>
                </a:solidFill>
              </a:rPr>
              <a:t>Institutions that have a public safety mission generally require the least latency, as increased latency reduces the lead time to react to a given situation</a:t>
            </a:r>
          </a:p>
          <a:p>
            <a:pPr>
              <a:buClr>
                <a:srgbClr val="93A299"/>
              </a:buClr>
            </a:pPr>
            <a:r>
              <a:rPr lang="en-US" dirty="0">
                <a:solidFill>
                  <a:srgbClr val="292934"/>
                </a:solidFill>
              </a:rPr>
              <a:t>Institutions that are tasked to monitor flash floods, tsunami, or other natural threats to the population and industry are examples of systems that require low latency </a:t>
            </a:r>
          </a:p>
          <a:p>
            <a:pPr>
              <a:buClr>
                <a:srgbClr val="93A299"/>
              </a:buClr>
            </a:pPr>
            <a:r>
              <a:rPr lang="en-US" dirty="0">
                <a:solidFill>
                  <a:srgbClr val="292934"/>
                </a:solidFill>
              </a:rPr>
              <a:t>Most hydrometric data relay solutions have very little delay from the time of data collection to reception by the user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707964483"/>
              </p:ext>
            </p:extLst>
          </p:nvPr>
        </p:nvGraphicFramePr>
        <p:xfrm>
          <a:off x="6019800" y="5486401"/>
          <a:ext cx="2895600" cy="1121230"/>
        </p:xfrm>
        <a:graphic>
          <a:graphicData uri="http://schemas.openxmlformats.org/drawingml/2006/table">
            <a:tbl>
              <a:tblPr firstRow="1" firstCol="1" lastRow="1" lastCol="1" bandRow="1" bandCol="1">
                <a:tableStyleId>{5C22544A-7EE6-4342-B048-85BDC9FD1C3A}</a:tableStyleId>
              </a:tblPr>
              <a:tblGrid>
                <a:gridCol w="1323703"/>
                <a:gridCol w="1571897"/>
              </a:tblGrid>
              <a:tr h="327553">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Latency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23413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Maintenance</a:t>
            </a:r>
          </a:p>
        </p:txBody>
      </p:sp>
      <p:sp>
        <p:nvSpPr>
          <p:cNvPr id="3" name="Content Placeholder 2"/>
          <p:cNvSpPr>
            <a:spLocks noGrp="1"/>
          </p:cNvSpPr>
          <p:nvPr>
            <p:ph idx="1"/>
          </p:nvPr>
        </p:nvSpPr>
        <p:spPr/>
        <p:txBody>
          <a:bodyPr/>
          <a:lstStyle/>
          <a:p>
            <a:r>
              <a:rPr lang="en-US" sz="2700" dirty="0"/>
              <a:t>Some hydrometric systems have greater exposure to substantial maintenance issues</a:t>
            </a:r>
          </a:p>
          <a:p>
            <a:r>
              <a:rPr lang="en-US" sz="2700" dirty="0"/>
              <a:t>High Maintenance</a:t>
            </a:r>
          </a:p>
          <a:p>
            <a:pPr lvl="1"/>
            <a:r>
              <a:rPr lang="en-US" sz="2300" dirty="0" smtClean="0"/>
              <a:t>VSAT Systems</a:t>
            </a:r>
            <a:endParaRPr lang="en-US" sz="2300" dirty="0"/>
          </a:p>
          <a:p>
            <a:r>
              <a:rPr lang="en-US" sz="2700" dirty="0"/>
              <a:t>Low Maintenance</a:t>
            </a:r>
          </a:p>
          <a:p>
            <a:pPr lvl="1"/>
            <a:r>
              <a:rPr lang="en-US" sz="2300" dirty="0"/>
              <a:t>GSM/GPRS and the INSAT data collection system</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761412419"/>
              </p:ext>
            </p:extLst>
          </p:nvPr>
        </p:nvGraphicFramePr>
        <p:xfrm>
          <a:off x="62484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Maintenance</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111709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Contents</a:t>
            </a:r>
            <a:endParaRPr lang="en-US" dirty="0"/>
          </a:p>
        </p:txBody>
      </p:sp>
      <p:sp>
        <p:nvSpPr>
          <p:cNvPr id="3" name="Content Placeholder 2"/>
          <p:cNvSpPr>
            <a:spLocks noGrp="1"/>
          </p:cNvSpPr>
          <p:nvPr>
            <p:ph idx="1"/>
          </p:nvPr>
        </p:nvSpPr>
        <p:spPr/>
        <p:txBody>
          <a:bodyPr>
            <a:normAutofit/>
          </a:bodyPr>
          <a:lstStyle/>
          <a:p>
            <a:r>
              <a:rPr lang="en-US" dirty="0" smtClean="0">
                <a:solidFill>
                  <a:srgbClr val="00B050"/>
                </a:solidFill>
              </a:rPr>
              <a:t>Communication </a:t>
            </a:r>
            <a:r>
              <a:rPr lang="en-US" dirty="0" smtClean="0">
                <a:solidFill>
                  <a:srgbClr val="00B050"/>
                </a:solidFill>
              </a:rPr>
              <a:t>Options</a:t>
            </a:r>
          </a:p>
          <a:p>
            <a:r>
              <a:rPr lang="en-US" dirty="0" smtClean="0">
                <a:solidFill>
                  <a:srgbClr val="00B050"/>
                </a:solidFill>
              </a:rPr>
              <a:t>Earth Receiving Station</a:t>
            </a:r>
          </a:p>
          <a:p>
            <a:r>
              <a:rPr lang="en-US" dirty="0" smtClean="0">
                <a:solidFill>
                  <a:srgbClr val="00B050"/>
                </a:solidFill>
              </a:rPr>
              <a:t>Transmitter Specification</a:t>
            </a:r>
          </a:p>
          <a:p>
            <a:r>
              <a:rPr lang="en-US" dirty="0" smtClean="0">
                <a:solidFill>
                  <a:srgbClr val="00B050"/>
                </a:solidFill>
              </a:rPr>
              <a:t>ERS Specifications</a:t>
            </a:r>
            <a:endParaRPr lang="en-US" dirty="0">
              <a:solidFill>
                <a:srgbClr val="00B050"/>
              </a:solidFill>
            </a:endParaRPr>
          </a:p>
          <a:p>
            <a:endParaRPr lang="en-US" dirty="0" smtClean="0">
              <a:solidFill>
                <a:srgbClr val="C00000"/>
              </a:solidFill>
            </a:endParaRPr>
          </a:p>
          <a:p>
            <a:endParaRPr lang="en-US" dirty="0" smtClean="0"/>
          </a:p>
        </p:txBody>
      </p:sp>
    </p:spTree>
    <p:extLst>
      <p:ext uri="{BB962C8B-B14F-4D97-AF65-F5344CB8AC3E}">
        <p14:creationId xmlns:p14="http://schemas.microsoft.com/office/powerpoint/2010/main" xmlns="" val="3695581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Privacy</a:t>
            </a:r>
          </a:p>
        </p:txBody>
      </p:sp>
      <p:sp>
        <p:nvSpPr>
          <p:cNvPr id="3" name="Content Placeholder 2"/>
          <p:cNvSpPr>
            <a:spLocks noGrp="1"/>
          </p:cNvSpPr>
          <p:nvPr>
            <p:ph idx="1"/>
          </p:nvPr>
        </p:nvSpPr>
        <p:spPr/>
        <p:txBody>
          <a:bodyPr/>
          <a:lstStyle/>
          <a:p>
            <a:r>
              <a:rPr lang="en-US" sz="2700" dirty="0"/>
              <a:t>In some instances the monitoring agency may want to keep hydrometric information private </a:t>
            </a:r>
          </a:p>
          <a:p>
            <a:pPr lvl="1"/>
            <a:r>
              <a:rPr lang="en-US" sz="2300" dirty="0"/>
              <a:t>This is not typically the case of most agencies operating hydrometric systems, as data is shared to avoid duplication of effort</a:t>
            </a:r>
          </a:p>
          <a:p>
            <a:r>
              <a:rPr lang="en-US" sz="2700" dirty="0"/>
              <a:t>High Privacy</a:t>
            </a:r>
          </a:p>
          <a:p>
            <a:pPr lvl="1"/>
            <a:r>
              <a:rPr lang="en-US" sz="2300" dirty="0" smtClean="0"/>
              <a:t>GSM</a:t>
            </a:r>
            <a:endParaRPr lang="en-US" sz="2300" dirty="0"/>
          </a:p>
          <a:p>
            <a:r>
              <a:rPr lang="en-US" sz="2700" dirty="0"/>
              <a:t>Low Privacy</a:t>
            </a:r>
          </a:p>
          <a:p>
            <a:pPr lvl="1"/>
            <a:r>
              <a:rPr lang="en-US" sz="2300" dirty="0"/>
              <a:t>INSAT</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248456226"/>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Privacy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8110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Sustainability</a:t>
            </a:r>
          </a:p>
        </p:txBody>
      </p:sp>
      <p:sp>
        <p:nvSpPr>
          <p:cNvPr id="3" name="Content Placeholder 2"/>
          <p:cNvSpPr>
            <a:spLocks noGrp="1"/>
          </p:cNvSpPr>
          <p:nvPr>
            <p:ph idx="1"/>
          </p:nvPr>
        </p:nvSpPr>
        <p:spPr/>
        <p:txBody>
          <a:bodyPr>
            <a:normAutofit fontScale="92500" lnSpcReduction="20000"/>
          </a:bodyPr>
          <a:lstStyle/>
          <a:p>
            <a:r>
              <a:rPr lang="en-US" sz="2700" dirty="0"/>
              <a:t>Complexity of the solution that is being utilized.  </a:t>
            </a:r>
          </a:p>
          <a:p>
            <a:pPr lvl="1"/>
            <a:r>
              <a:rPr lang="en-US" sz="2300" dirty="0"/>
              <a:t>If a given user is the only one using a certain technology, then the challenges for sustained operations are more of a challenge.  </a:t>
            </a:r>
          </a:p>
          <a:p>
            <a:pPr lvl="1"/>
            <a:r>
              <a:rPr lang="en-US" sz="2300" dirty="0"/>
              <a:t>If real-time telemetry solution is shared among many cooperating agencies, then this leads to a much greater chance of sustainability.</a:t>
            </a:r>
          </a:p>
          <a:p>
            <a:pPr lvl="1"/>
            <a:r>
              <a:rPr lang="en-US" sz="2300" dirty="0"/>
              <a:t>Control a user has over the technological solution being used can lead to greater sustainability</a:t>
            </a:r>
          </a:p>
          <a:p>
            <a:pPr lvl="1"/>
            <a:r>
              <a:rPr lang="en-US" sz="2300" dirty="0" smtClean="0"/>
              <a:t>Highly </a:t>
            </a:r>
            <a:r>
              <a:rPr lang="en-US" sz="2300" dirty="0"/>
              <a:t>sustainable solutions</a:t>
            </a:r>
          </a:p>
          <a:p>
            <a:pPr lvl="2"/>
            <a:r>
              <a:rPr lang="en-US" sz="2300" dirty="0" smtClean="0"/>
              <a:t>GSM </a:t>
            </a:r>
            <a:r>
              <a:rPr lang="en-US" sz="2300" dirty="0"/>
              <a:t>is mostly under the control of the user.  This generally leads to a more sustainable solution.  </a:t>
            </a:r>
          </a:p>
          <a:p>
            <a:pPr lvl="2"/>
            <a:r>
              <a:rPr lang="en-US" sz="2300" dirty="0"/>
              <a:t>INSAT is also a highly sustainable solution because of the commitment of </a:t>
            </a:r>
            <a:r>
              <a:rPr lang="en-US" sz="2300" dirty="0" smtClean="0"/>
              <a:t>IMD and ISRO </a:t>
            </a:r>
            <a:r>
              <a:rPr lang="en-US" sz="2300" dirty="0"/>
              <a:t>to fund this important component of the INSAT services. </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576004216"/>
              </p:ext>
            </p:extLst>
          </p:nvPr>
        </p:nvGraphicFramePr>
        <p:xfrm>
          <a:off x="6400800" y="5812969"/>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Sustainability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21320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Comparison</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xmlns="" val="3195419087"/>
              </p:ext>
            </p:extLst>
          </p:nvPr>
        </p:nvGraphicFramePr>
        <p:xfrm>
          <a:off x="1219200" y="1371600"/>
          <a:ext cx="7543800" cy="5334002"/>
        </p:xfrm>
        <a:graphic>
          <a:graphicData uri="http://schemas.openxmlformats.org/drawingml/2006/table">
            <a:tbl>
              <a:tblPr firstRow="1" firstCol="1" lastRow="1" lastCol="1" bandRow="1" bandCol="1">
                <a:tableStyleId>{5C22544A-7EE6-4342-B048-85BDC9FD1C3A}</a:tableStyleId>
              </a:tblPr>
              <a:tblGrid>
                <a:gridCol w="2438400"/>
                <a:gridCol w="1905000"/>
                <a:gridCol w="1600200"/>
                <a:gridCol w="1600200"/>
              </a:tblGrid>
              <a:tr h="1763306">
                <a:tc>
                  <a:txBody>
                    <a:bodyPr/>
                    <a:lstStyle/>
                    <a:p>
                      <a:pPr marL="0" marR="0" algn="just">
                        <a:spcBef>
                          <a:spcPts val="0"/>
                        </a:spcBef>
                        <a:spcAft>
                          <a:spcPts val="0"/>
                        </a:spcAft>
                        <a:tabLst>
                          <a:tab pos="0" algn="l"/>
                        </a:tabLst>
                      </a:pPr>
                      <a:r>
                        <a:rPr lang="en-US" sz="2000" dirty="0">
                          <a:effectLst/>
                          <a:latin typeface="+mj-lt"/>
                        </a:rPr>
                        <a:t> </a:t>
                      </a:r>
                      <a:endParaRPr lang="en-US" sz="2000" dirty="0">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GSM/GPRS</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INSAT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smtClean="0">
                          <a:effectLst/>
                          <a:latin typeface="+mj-lt"/>
                          <a:ea typeface="Times New Roman"/>
                        </a:rPr>
                        <a:t>VSAT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Availability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Cooperation &amp; EC</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Cost (Initial)</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Data Distribution</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mn-ea"/>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Latency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Maintenance</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Privacy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Recurring Cost</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Sustainability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xmlns="" val="2177779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Earth </a:t>
            </a:r>
            <a:r>
              <a:rPr lang="en-US" sz="4000" dirty="0"/>
              <a:t>Receive Station </a:t>
            </a:r>
            <a:r>
              <a:rPr lang="en-US" sz="4000" dirty="0" smtClean="0"/>
              <a:t>(ERS</a:t>
            </a:r>
            <a:r>
              <a:rPr lang="en-US" sz="4000" dirty="0"/>
              <a:t>)</a:t>
            </a:r>
            <a:endParaRPr lang="en-US" dirty="0"/>
          </a:p>
        </p:txBody>
      </p:sp>
      <p:sp>
        <p:nvSpPr>
          <p:cNvPr id="3" name="Content Placeholder 2"/>
          <p:cNvSpPr>
            <a:spLocks noGrp="1"/>
          </p:cNvSpPr>
          <p:nvPr>
            <p:ph idx="1"/>
          </p:nvPr>
        </p:nvSpPr>
        <p:spPr/>
        <p:txBody>
          <a:bodyPr>
            <a:normAutofit fontScale="92500"/>
          </a:bodyPr>
          <a:lstStyle/>
          <a:p>
            <a:r>
              <a:rPr lang="en-US" dirty="0"/>
              <a:t>Every real-time HIS network will need a </a:t>
            </a:r>
            <a:r>
              <a:rPr lang="en-US" dirty="0" smtClean="0"/>
              <a:t>Earth </a:t>
            </a:r>
            <a:r>
              <a:rPr lang="en-US" dirty="0"/>
              <a:t>Receive Station at a Data Center to receive data from the remote stations automatically.  </a:t>
            </a:r>
            <a:r>
              <a:rPr lang="en-US" dirty="0" smtClean="0"/>
              <a:t>An Earth </a:t>
            </a:r>
            <a:r>
              <a:rPr lang="en-US" dirty="0"/>
              <a:t>Receive Station </a:t>
            </a:r>
            <a:r>
              <a:rPr lang="en-US" dirty="0" smtClean="0"/>
              <a:t>(ERS</a:t>
            </a:r>
            <a:r>
              <a:rPr lang="en-US" dirty="0"/>
              <a:t>) is also referred to as a Base Station (BS) or </a:t>
            </a:r>
            <a:r>
              <a:rPr lang="en-US" dirty="0" smtClean="0"/>
              <a:t>Ground </a:t>
            </a:r>
            <a:r>
              <a:rPr lang="en-US" dirty="0"/>
              <a:t>Receive Station </a:t>
            </a:r>
            <a:r>
              <a:rPr lang="en-US" dirty="0" smtClean="0"/>
              <a:t>(GRS</a:t>
            </a:r>
            <a:r>
              <a:rPr lang="en-US" dirty="0"/>
              <a:t>)</a:t>
            </a:r>
          </a:p>
          <a:p>
            <a:r>
              <a:rPr lang="en-US" dirty="0"/>
              <a:t>The </a:t>
            </a:r>
            <a:r>
              <a:rPr lang="en-US" dirty="0" smtClean="0"/>
              <a:t>ERS </a:t>
            </a:r>
            <a:r>
              <a:rPr lang="en-US" dirty="0"/>
              <a:t>will utilize a dedicated server for the collection of data in real-time so that no other processes interfere with the collection of data to be provided by the bidder.</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spTree>
    <p:extLst>
      <p:ext uri="{BB962C8B-B14F-4D97-AF65-F5344CB8AC3E}">
        <p14:creationId xmlns:p14="http://schemas.microsoft.com/office/powerpoint/2010/main" xmlns="" val="1615308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Typical Data Receive System</a:t>
            </a:r>
            <a:endParaRPr lang="en-US" dirty="0"/>
          </a:p>
        </p:txBody>
      </p:sp>
      <p:pic>
        <p:nvPicPr>
          <p:cNvPr id="4" name="Content Placeholder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9662" y="1828800"/>
            <a:ext cx="6564675" cy="4876800"/>
          </a:xfrm>
          <a:prstGeom prst="rect">
            <a:avLst/>
          </a:prstGeom>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pic>
        <p:nvPicPr>
          <p:cNvPr id="11266" name="Picture 2" descr="C:\Users\Anish\Desktop\Selected fotos\VSAT\SAM_12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310986"/>
            <a:ext cx="7239000" cy="542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92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INSAT </a:t>
            </a:r>
            <a:r>
              <a:rPr lang="en-US" sz="4000" dirty="0"/>
              <a:t>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Radio System to be Used on the INSAT Satellite operated by ISRO</a:t>
            </a:r>
          </a:p>
          <a:p>
            <a:r>
              <a:rPr lang="en-US" dirty="0"/>
              <a:t>Required to transmit on all series of INSAT satellites</a:t>
            </a:r>
          </a:p>
          <a:p>
            <a:r>
              <a:rPr lang="en-US" dirty="0"/>
              <a:t>Certificate of acceptance required by ISRO and/or IMD as part of the bid package</a:t>
            </a:r>
          </a:p>
          <a:p>
            <a:r>
              <a:rPr lang="en-US" dirty="0"/>
              <a:t>Demonstrated use of the satellite radio with at </a:t>
            </a:r>
            <a:r>
              <a:rPr lang="en-US"/>
              <a:t>least </a:t>
            </a:r>
            <a:r>
              <a:rPr lang="en-US" smtClean="0"/>
              <a:t>200 </a:t>
            </a:r>
            <a:r>
              <a:rPr lang="en-US" dirty="0"/>
              <a:t>radios in current operation in India using INSAT</a:t>
            </a:r>
          </a:p>
          <a:p>
            <a:r>
              <a:rPr lang="en-US" dirty="0"/>
              <a:t>All associated equipment, including GPS, GPS Antenna, INSAT Antenna, all cables and mounting hardware</a:t>
            </a:r>
          </a:p>
          <a:p>
            <a:r>
              <a:rPr lang="en-US" dirty="0"/>
              <a:t>Antenna cable to be of high grade, LMR 400 or better</a:t>
            </a:r>
          </a:p>
          <a:p>
            <a:r>
              <a:rPr lang="en-US" dirty="0"/>
              <a:t>Temperature: Operating -40 to </a:t>
            </a:r>
            <a:r>
              <a:rPr lang="en-US" dirty="0" smtClean="0"/>
              <a:t>60C</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xmlns="" val="957341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VSAT </a:t>
            </a:r>
            <a:r>
              <a:rPr lang="en-US" sz="4000" dirty="0"/>
              <a:t>Transceiver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VSAT Radio system to allow two-way communication system between Data Center and remote station</a:t>
            </a:r>
          </a:p>
          <a:p>
            <a:r>
              <a:rPr lang="en-US" dirty="0"/>
              <a:t>VSAT communication will be direct link, and use the internet or any surface based topology for data communication (i.e. leased lines)</a:t>
            </a:r>
          </a:p>
          <a:p>
            <a:r>
              <a:rPr lang="en-US" dirty="0"/>
              <a:t>VSAT bandwidth will be able to be shared among all transmitters</a:t>
            </a:r>
          </a:p>
          <a:p>
            <a:r>
              <a:rPr lang="en-US" dirty="0"/>
              <a:t>VSAT remote stations shall be able to transmit based on alarm conditions at the remote site such as critical water level or exceptional precipitation events</a:t>
            </a:r>
          </a:p>
          <a:p>
            <a:r>
              <a:rPr lang="en-US" dirty="0"/>
              <a:t>All associated equipment, including Antenna all cables and mounting hardware</a:t>
            </a:r>
          </a:p>
          <a:p>
            <a:r>
              <a:rPr lang="en-US" dirty="0"/>
              <a:t>Antenna cable to be of high grade, LMR 400 or better</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xmlns="" val="2214202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GSM/GPRS 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Utilize GPRS network for two-way TCP/IP (INTERNET) connection</a:t>
            </a:r>
          </a:p>
          <a:p>
            <a:r>
              <a:rPr lang="en-US" dirty="0"/>
              <a:t>Radio to utilize VPN protocol</a:t>
            </a:r>
          </a:p>
          <a:p>
            <a:r>
              <a:rPr lang="en-US" dirty="0"/>
              <a:t>Data collection to be triggered by interrogation from Data Center, or by event based transmission triggered by remote site</a:t>
            </a:r>
          </a:p>
          <a:p>
            <a:r>
              <a:rPr lang="en-US" dirty="0"/>
              <a:t>Ability to disable interrogation system in order to save power at remote site</a:t>
            </a:r>
          </a:p>
          <a:p>
            <a:r>
              <a:rPr lang="en-US" dirty="0"/>
              <a:t>Data transmission to execute HTTP Post or FTPS to transmit data to the Data Center</a:t>
            </a:r>
          </a:p>
          <a:p>
            <a:r>
              <a:rPr lang="en-US" dirty="0"/>
              <a:t>All associated equipment, including Antenna all cables and mounting hardware</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xmlns="" val="3645598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ERS </a:t>
            </a:r>
            <a:r>
              <a:rPr lang="en-US" dirty="0"/>
              <a:t>General Requirements</a:t>
            </a:r>
          </a:p>
        </p:txBody>
      </p:sp>
      <p:sp>
        <p:nvSpPr>
          <p:cNvPr id="3" name="Content Placeholder 2"/>
          <p:cNvSpPr>
            <a:spLocks noGrp="1"/>
          </p:cNvSpPr>
          <p:nvPr>
            <p:ph idx="1"/>
          </p:nvPr>
        </p:nvSpPr>
        <p:spPr/>
        <p:txBody>
          <a:bodyPr>
            <a:normAutofit fontScale="92500" lnSpcReduction="20000"/>
          </a:bodyPr>
          <a:lstStyle/>
          <a:p>
            <a:r>
              <a:rPr lang="en-US" dirty="0"/>
              <a:t>A computer server (rack mount) is required to process the incoming data.  Processing includes but is not limited to:</a:t>
            </a:r>
          </a:p>
          <a:p>
            <a:pPr lvl="1"/>
            <a:r>
              <a:rPr lang="en-US" dirty="0"/>
              <a:t>Quality Control Checks and Rejection of Bad Data</a:t>
            </a:r>
          </a:p>
          <a:p>
            <a:pPr lvl="1"/>
            <a:r>
              <a:rPr lang="en-US" dirty="0"/>
              <a:t>Alarms based on malfunctioning remote stations</a:t>
            </a:r>
          </a:p>
          <a:p>
            <a:pPr lvl="1"/>
            <a:r>
              <a:rPr lang="en-US" dirty="0"/>
              <a:t>Provision to relay data to data base and/or applications server</a:t>
            </a:r>
          </a:p>
          <a:p>
            <a:r>
              <a:rPr lang="en-US" dirty="0"/>
              <a:t>The computer server is required to come equipped with all server accessories, such as UPS, router, computer rack, computer rails, electrical power supply</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3238953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General Requirements</a:t>
            </a:r>
          </a:p>
        </p:txBody>
      </p:sp>
      <p:sp>
        <p:nvSpPr>
          <p:cNvPr id="3" name="Content Placeholder 2"/>
          <p:cNvSpPr>
            <a:spLocks noGrp="1"/>
          </p:cNvSpPr>
          <p:nvPr>
            <p:ph idx="1"/>
          </p:nvPr>
        </p:nvSpPr>
        <p:spPr/>
        <p:txBody>
          <a:bodyPr>
            <a:normAutofit fontScale="55000" lnSpcReduction="20000"/>
          </a:bodyPr>
          <a:lstStyle/>
          <a:p>
            <a:r>
              <a:rPr lang="en-US" dirty="0"/>
              <a:t>A computer server (rack mount) is required to process the incoming data.</a:t>
            </a:r>
          </a:p>
          <a:p>
            <a:r>
              <a:rPr lang="en-US" dirty="0"/>
              <a:t>All of the following specifications are minimum specifications.  The  Bidder will increase these specifications as required to support the Bidders Software and Hardware Solution  </a:t>
            </a:r>
          </a:p>
          <a:p>
            <a:r>
              <a:rPr lang="en-US" dirty="0"/>
              <a:t>CPU – Pentium IV 3.0 GHz</a:t>
            </a:r>
          </a:p>
          <a:p>
            <a:r>
              <a:rPr lang="en-US" dirty="0"/>
              <a:t>Memory – 16 GB</a:t>
            </a:r>
          </a:p>
          <a:p>
            <a:r>
              <a:rPr lang="en-US" dirty="0"/>
              <a:t>Hard Disk – Capable of storing raw data for 500 stations for 10 years or a minimum of 1 TB.  Hard Disk will be configured as RAID 1 with hardware controller, which means the Disk space will be effectively doubled</a:t>
            </a:r>
          </a:p>
          <a:p>
            <a:r>
              <a:rPr lang="en-US" dirty="0"/>
              <a:t>Monitors – Three computer screens (server is required to have necessary hardware to support all three screen).  Screens minimum 21”, flat screen.</a:t>
            </a:r>
          </a:p>
          <a:p>
            <a:r>
              <a:rPr lang="en-US" dirty="0"/>
              <a:t>Wireless Keyboard and Mouse</a:t>
            </a:r>
          </a:p>
          <a:p>
            <a:r>
              <a:rPr lang="en-US" dirty="0"/>
              <a:t>Optical Drives – CD/DVD RW+</a:t>
            </a:r>
          </a:p>
          <a:p>
            <a:r>
              <a:rPr lang="en-US" dirty="0"/>
              <a:t>Network – Two network adapters 10/100/1000Mbps (RJ45)</a:t>
            </a:r>
          </a:p>
          <a:p>
            <a:r>
              <a:rPr lang="en-US" dirty="0"/>
              <a:t>Ports – Serial, parallel, 4-USB</a:t>
            </a:r>
          </a:p>
          <a:p>
            <a:r>
              <a:rPr lang="en-US" dirty="0"/>
              <a:t>Electrical – Supply voltage: 230V nominal</a:t>
            </a:r>
          </a:p>
          <a:p>
            <a:r>
              <a:rPr lang="en-US" dirty="0"/>
              <a:t>Operating System – Windows Server 2010, or most current. </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341777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Telemetry</a:t>
            </a:r>
            <a:endParaRPr lang="en-US" dirty="0"/>
          </a:p>
        </p:txBody>
      </p:sp>
      <p:sp>
        <p:nvSpPr>
          <p:cNvPr id="3" name="Content Placeholder 2"/>
          <p:cNvSpPr>
            <a:spLocks noGrp="1"/>
          </p:cNvSpPr>
          <p:nvPr>
            <p:ph idx="1"/>
          </p:nvPr>
        </p:nvSpPr>
        <p:spPr/>
        <p:txBody>
          <a:bodyPr/>
          <a:lstStyle/>
          <a:p>
            <a:pPr marL="0" indent="-438912"/>
            <a:r>
              <a:rPr lang="en-US" dirty="0" smtClean="0"/>
              <a:t>Data </a:t>
            </a:r>
            <a:r>
              <a:rPr lang="en-US" dirty="0"/>
              <a:t>logger to Control Room</a:t>
            </a:r>
          </a:p>
          <a:p>
            <a:pPr lvl="1"/>
            <a:r>
              <a:rPr lang="en-US" dirty="0" smtClean="0"/>
              <a:t>Earth based Communication</a:t>
            </a:r>
          </a:p>
          <a:p>
            <a:pPr lvl="2"/>
            <a:r>
              <a:rPr lang="en-US" dirty="0" smtClean="0"/>
              <a:t>GSM / GPRS</a:t>
            </a:r>
          </a:p>
          <a:p>
            <a:pPr lvl="1"/>
            <a:r>
              <a:rPr lang="en-US" dirty="0" smtClean="0"/>
              <a:t>Satellite Based Communication</a:t>
            </a:r>
          </a:p>
          <a:p>
            <a:pPr lvl="2"/>
            <a:r>
              <a:rPr lang="en-US" dirty="0" smtClean="0"/>
              <a:t>INSAT</a:t>
            </a:r>
          </a:p>
          <a:p>
            <a:pPr lvl="2"/>
            <a:r>
              <a:rPr lang="en-US" dirty="0" smtClean="0"/>
              <a:t>VSAT</a:t>
            </a:r>
          </a:p>
          <a:p>
            <a:pPr lvl="1"/>
            <a:endParaRPr lang="en-US" dirty="0"/>
          </a:p>
        </p:txBody>
      </p:sp>
      <p:sp>
        <p:nvSpPr>
          <p:cNvPr id="4" name="TextBox 3"/>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Introduction</a:t>
            </a:r>
            <a:endParaRPr lang="en-US" sz="5400" dirty="0"/>
          </a:p>
        </p:txBody>
      </p:sp>
    </p:spTree>
    <p:extLst>
      <p:ext uri="{BB962C8B-B14F-4D97-AF65-F5344CB8AC3E}">
        <p14:creationId xmlns:p14="http://schemas.microsoft.com/office/powerpoint/2010/main" xmlns="" val="2338749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Software General Requirements</a:t>
            </a:r>
          </a:p>
        </p:txBody>
      </p:sp>
      <p:sp>
        <p:nvSpPr>
          <p:cNvPr id="3" name="Content Placeholder 2"/>
          <p:cNvSpPr>
            <a:spLocks noGrp="1"/>
          </p:cNvSpPr>
          <p:nvPr>
            <p:ph idx="1"/>
          </p:nvPr>
        </p:nvSpPr>
        <p:spPr/>
        <p:txBody>
          <a:bodyPr>
            <a:normAutofit fontScale="77500" lnSpcReduction="20000"/>
          </a:bodyPr>
          <a:lstStyle/>
          <a:p>
            <a:r>
              <a:rPr lang="en-US" dirty="0"/>
              <a:t>Software for decoding remote station data, and routing this data from the </a:t>
            </a:r>
            <a:r>
              <a:rPr lang="en-US" dirty="0" smtClean="0"/>
              <a:t>ERS </a:t>
            </a:r>
            <a:r>
              <a:rPr lang="en-US" dirty="0"/>
              <a:t>to other computer nodes (i.e. </a:t>
            </a:r>
            <a:r>
              <a:rPr lang="en-US" dirty="0" smtClean="0"/>
              <a:t>FTPs, </a:t>
            </a:r>
            <a:r>
              <a:rPr lang="en-US" dirty="0"/>
              <a:t>HTTP POST, and/or shared drive)</a:t>
            </a:r>
          </a:p>
          <a:p>
            <a:r>
              <a:rPr lang="en-US" dirty="0"/>
              <a:t>Diagnostic software:</a:t>
            </a:r>
          </a:p>
          <a:p>
            <a:pPr lvl="1"/>
            <a:r>
              <a:rPr lang="en-US" dirty="0"/>
              <a:t>Station/sensor malfunction/outage, with automatic report generation and alarm protocol</a:t>
            </a:r>
          </a:p>
          <a:p>
            <a:pPr lvl="1"/>
            <a:r>
              <a:rPr lang="en-US" dirty="0"/>
              <a:t>Received Signal Strength (if applicable)</a:t>
            </a:r>
          </a:p>
          <a:p>
            <a:r>
              <a:rPr lang="en-US" dirty="0"/>
              <a:t>Storage of all Raw Data on non-proprietary data base, and non-proprietary data base structure (i.e. </a:t>
            </a:r>
            <a:r>
              <a:rPr lang="en-US" dirty="0" err="1"/>
              <a:t>PostGreSQL</a:t>
            </a:r>
            <a:r>
              <a:rPr lang="en-US" dirty="0"/>
              <a:t>, MySQL)</a:t>
            </a:r>
          </a:p>
          <a:p>
            <a:r>
              <a:rPr lang="en-US" dirty="0"/>
              <a:t>Graphical and tabular viewing software, with user selectable stations and time period (up to one year)</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4064270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INSAT </a:t>
            </a:r>
            <a:r>
              <a:rPr lang="en-US" sz="4000" dirty="0" smtClean="0"/>
              <a: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System </a:t>
            </a:r>
            <a:r>
              <a:rPr lang="en-US" dirty="0"/>
              <a:t>Characteristics:</a:t>
            </a:r>
          </a:p>
          <a:p>
            <a:pPr lvl="1"/>
            <a:r>
              <a:rPr lang="en-US" dirty="0"/>
              <a:t>Required to collect all INSAT transmissions (IMD, CWC, SASE, etc.), regardless of transmitter manufacturer or transmit format</a:t>
            </a:r>
          </a:p>
          <a:p>
            <a:pPr lvl="1"/>
            <a:r>
              <a:rPr lang="en-US" dirty="0"/>
              <a:t>Overall data collection system performance better than 99.9% error free data (Receiver must collect all data successfully transmitted from any remote station transmitting through INSAT)</a:t>
            </a:r>
          </a:p>
          <a:p>
            <a:r>
              <a:rPr lang="en-US" dirty="0"/>
              <a:t>INSAT 3.8m (minimum) receive dish capable of receiving data from remote stations according to performance standards set forth above.</a:t>
            </a:r>
          </a:p>
          <a:p>
            <a:r>
              <a:rPr lang="en-US" dirty="0"/>
              <a:t>Receiver, antenna, cabling, and all other accessories necessary to have a fully functional and reliable ERS</a:t>
            </a:r>
          </a:p>
          <a:p>
            <a:r>
              <a:rPr lang="en-US" dirty="0"/>
              <a:t>Front panel indicators on receiver for signal acquisition, channel activity and 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2381435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INSAT </a:t>
            </a:r>
            <a:r>
              <a:rPr lang="en-US" sz="4000" dirty="0" smtClean="0"/>
              <a:t>ERS </a:t>
            </a:r>
            <a:r>
              <a:rPr lang="en-US" sz="4000" dirty="0"/>
              <a:t>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Receive Dish System</a:t>
            </a:r>
          </a:p>
          <a:p>
            <a:pPr lvl="1"/>
            <a:r>
              <a:rPr lang="en-US" dirty="0"/>
              <a:t>Appropriate size to assure collection of ALL data from remote stations</a:t>
            </a:r>
          </a:p>
          <a:p>
            <a:pPr lvl="1"/>
            <a:r>
              <a:rPr lang="en-US" dirty="0"/>
              <a:t>Antenna Pedestal Type – Fixed EL/AZ antenna mount</a:t>
            </a:r>
          </a:p>
          <a:p>
            <a:pPr lvl="1"/>
            <a:r>
              <a:rPr lang="en-US" dirty="0"/>
              <a:t>Wind Speed Operational Survival – 140 km/h or higher</a:t>
            </a:r>
          </a:p>
          <a:p>
            <a:pPr lvl="1"/>
            <a:r>
              <a:rPr lang="en-US" dirty="0"/>
              <a:t>Lightning protection on all coaxial cables entering the building, as well as on all power feeds.  Grounding will utilize Single Point Grounding Technique</a:t>
            </a:r>
          </a:p>
          <a:p>
            <a:r>
              <a:rPr lang="en-US" dirty="0"/>
              <a:t>C-Band LNB</a:t>
            </a:r>
          </a:p>
          <a:p>
            <a:pPr lvl="1"/>
            <a:r>
              <a:rPr lang="en-US" dirty="0"/>
              <a:t>As required for successfully receiving 99.9% of all data transmitted through INSAT</a:t>
            </a:r>
          </a:p>
          <a:p>
            <a:r>
              <a:rPr lang="en-US" dirty="0"/>
              <a:t>Receiver</a:t>
            </a:r>
          </a:p>
          <a:p>
            <a:pPr lvl="1"/>
            <a:r>
              <a:rPr lang="en-US" dirty="0"/>
              <a:t>As required for receiving 99.9% of all data transmitted through INSAT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3106974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VSAT </a:t>
            </a:r>
            <a:r>
              <a:rPr lang="en-US" sz="4000" dirty="0" smtClean="0"/>
              <a:t>Earth </a:t>
            </a:r>
            <a:r>
              <a:rPr lang="en-US" sz="4000" dirty="0"/>
              <a:t>Station Specification</a:t>
            </a:r>
            <a:endParaRPr lang="en-US" dirty="0"/>
          </a:p>
        </p:txBody>
      </p:sp>
      <p:sp>
        <p:nvSpPr>
          <p:cNvPr id="3" name="Content Placeholder 2"/>
          <p:cNvSpPr>
            <a:spLocks noGrp="1"/>
          </p:cNvSpPr>
          <p:nvPr>
            <p:ph idx="1"/>
          </p:nvPr>
        </p:nvSpPr>
        <p:spPr>
          <a:xfrm>
            <a:off x="1435608" y="1447800"/>
            <a:ext cx="7498080" cy="5105400"/>
          </a:xfrm>
        </p:spPr>
        <p:txBody>
          <a:bodyPr>
            <a:normAutofit fontScale="70000" lnSpcReduction="20000"/>
          </a:bodyPr>
          <a:lstStyle/>
          <a:p>
            <a:r>
              <a:rPr lang="en-US" dirty="0" smtClean="0"/>
              <a:t>An </a:t>
            </a:r>
            <a:r>
              <a:rPr lang="en-US" dirty="0"/>
              <a:t>VSAT System requires the </a:t>
            </a:r>
            <a:r>
              <a:rPr lang="en-US" dirty="0" smtClean="0"/>
              <a:t>ERS </a:t>
            </a:r>
            <a:r>
              <a:rPr lang="en-US" dirty="0"/>
              <a:t>to receive transmissions directly from the VSAT satellite, and not data which is relayed through the Internet</a:t>
            </a:r>
          </a:p>
          <a:p>
            <a:r>
              <a:rPr lang="en-US" dirty="0"/>
              <a:t>System Characteristics:</a:t>
            </a:r>
          </a:p>
          <a:p>
            <a:pPr lvl="1"/>
            <a:r>
              <a:rPr lang="en-US" dirty="0"/>
              <a:t>Overall data collection system performance better than 99.9% error free data (Receiver must collect all data successfully transmitted from any remote station transmitting through VSAT)</a:t>
            </a:r>
          </a:p>
          <a:p>
            <a:r>
              <a:rPr lang="en-US" dirty="0"/>
              <a:t>VSAT receive dish capable of receiving data from remote stations according to performance standards set forth above.</a:t>
            </a:r>
          </a:p>
          <a:p>
            <a:r>
              <a:rPr lang="en-US" dirty="0"/>
              <a:t>Receiver/modem, antenna, cabling, and all other accessories necessary to have a fully functional and reliable </a:t>
            </a:r>
            <a:r>
              <a:rPr lang="en-US" dirty="0" smtClean="0"/>
              <a:t>ERS</a:t>
            </a:r>
            <a:endParaRPr lang="en-US" dirty="0"/>
          </a:p>
          <a:p>
            <a:r>
              <a:rPr lang="en-US" dirty="0"/>
              <a:t>Front panel indicators on receiver for signal acquisition, channel activity and </a:t>
            </a:r>
            <a:r>
              <a:rPr lang="en-US" dirty="0" smtClean="0"/>
              <a:t>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3237669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GSM/GPRS </a:t>
            </a:r>
            <a:r>
              <a:rPr lang="en-US" dirty="0" smtClean="0"/>
              <a:t>Earth </a:t>
            </a:r>
            <a:r>
              <a:rPr lang="en-US" dirty="0"/>
              <a:t>Station Specification</a:t>
            </a:r>
          </a:p>
        </p:txBody>
      </p:sp>
      <p:sp>
        <p:nvSpPr>
          <p:cNvPr id="3" name="Content Placeholder 2"/>
          <p:cNvSpPr>
            <a:spLocks noGrp="1"/>
          </p:cNvSpPr>
          <p:nvPr>
            <p:ph idx="1"/>
          </p:nvPr>
        </p:nvSpPr>
        <p:spPr/>
        <p:txBody>
          <a:bodyPr>
            <a:normAutofit fontScale="92500" lnSpcReduction="10000"/>
          </a:bodyPr>
          <a:lstStyle/>
          <a:p>
            <a:r>
              <a:rPr lang="en-US" dirty="0"/>
              <a:t>A </a:t>
            </a:r>
            <a:r>
              <a:rPr lang="en-US" dirty="0" smtClean="0"/>
              <a:t>GPRS Earth </a:t>
            </a:r>
            <a:r>
              <a:rPr lang="en-US" dirty="0"/>
              <a:t>Station receives GPRS data through the Internet, as there is no direct method of data collection such as that possible on INSAT and VSAT</a:t>
            </a:r>
          </a:p>
          <a:p>
            <a:r>
              <a:rPr lang="en-US" dirty="0" smtClean="0"/>
              <a:t>A GPRS </a:t>
            </a:r>
            <a:r>
              <a:rPr lang="en-US" dirty="0"/>
              <a:t>System requires a highly reliable Internet connection to receive data being relayed through the mobile network</a:t>
            </a:r>
          </a:p>
          <a:p>
            <a:r>
              <a:rPr lang="en-US" dirty="0"/>
              <a:t>There are no receivers required as transmissions will arrive by way of the Internet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xmlns="" val="2734847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 Communication Challenges</a:t>
            </a:r>
          </a:p>
        </p:txBody>
      </p:sp>
      <p:sp>
        <p:nvSpPr>
          <p:cNvPr id="4" name="TextBox 3"/>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pic>
        <p:nvPicPr>
          <p:cNvPr id="8196" name="Picture 4" descr="C:\Users\Anish\Desktop\Selected fotos\Gorge\DSCN428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8614" y="2789237"/>
            <a:ext cx="5425386" cy="4068763"/>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Anish\Desktop\Selected fotos\Gorge\DSCN42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1" y="1295401"/>
            <a:ext cx="4648200" cy="34859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1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 Communication Challenges</a:t>
            </a:r>
          </a:p>
        </p:txBody>
      </p:sp>
      <p:sp>
        <p:nvSpPr>
          <p:cNvPr id="3" name="Content Placeholder 2"/>
          <p:cNvSpPr>
            <a:spLocks noGrp="1"/>
          </p:cNvSpPr>
          <p:nvPr>
            <p:ph idx="1"/>
          </p:nvPr>
        </p:nvSpPr>
        <p:spPr/>
        <p:txBody>
          <a:bodyPr/>
          <a:lstStyle/>
          <a:p>
            <a:r>
              <a:rPr lang="en-US" dirty="0"/>
              <a:t>Sensor very far from data logger</a:t>
            </a:r>
          </a:p>
          <a:p>
            <a:r>
              <a:rPr lang="en-US" dirty="0"/>
              <a:t>Multiple sensors in the area (surface water, ground water, climate)</a:t>
            </a:r>
          </a:p>
          <a:p>
            <a:r>
              <a:rPr lang="en-US" dirty="0"/>
              <a:t>Other areas where using cable is prohibitive</a:t>
            </a:r>
          </a:p>
          <a:p>
            <a:pPr lvl="1"/>
            <a:r>
              <a:rPr lang="en-US" dirty="0"/>
              <a:t>River Crossing</a:t>
            </a:r>
          </a:p>
          <a:p>
            <a:pPr lvl="1"/>
            <a:r>
              <a:rPr lang="en-US" dirty="0"/>
              <a:t>Reservoir Structure (Pool elevation, river release, etc.)</a:t>
            </a:r>
          </a:p>
        </p:txBody>
      </p:sp>
      <p:sp>
        <p:nvSpPr>
          <p:cNvPr id="4" name="TextBox 3"/>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xmlns="" val="1088464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Sensor Links</a:t>
            </a:r>
          </a:p>
        </p:txBody>
      </p:sp>
      <p:pic>
        <p:nvPicPr>
          <p:cNvPr id="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75847" y="3590925"/>
            <a:ext cx="28575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385849" y="5529263"/>
            <a:ext cx="195426" cy="56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20000" y="3319463"/>
            <a:ext cx="195426" cy="566737"/>
          </a:xfrm>
          <a:prstGeom prst="rect">
            <a:avLst/>
          </a:prstGeom>
          <a:blipFill>
            <a:blip r:embed="rId10" cstate="print"/>
            <a:tile tx="0" ty="0" sx="100000" sy="100000" flip="none" algn="tl"/>
          </a:blipFill>
          <a:ln>
            <a:noFill/>
          </a:ln>
          <a:effectLst/>
        </p:spPr>
      </p:pic>
      <p:pic>
        <p:nvPicPr>
          <p:cNvPr id="8"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05174" y="5105400"/>
            <a:ext cx="195426" cy="56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reeform 8"/>
          <p:cNvSpPr/>
          <p:nvPr>
            <p:custDataLst>
              <p:tags r:id="rId1"/>
            </p:custDataLst>
          </p:nvPr>
        </p:nvSpPr>
        <p:spPr>
          <a:xfrm>
            <a:off x="1913965" y="4052027"/>
            <a:ext cx="7153835" cy="1815373"/>
          </a:xfrm>
          <a:custGeom>
            <a:avLst/>
            <a:gdLst>
              <a:gd name="connsiteX0" fmla="*/ 0 w 7153835"/>
              <a:gd name="connsiteY0" fmla="*/ 0 h 1815373"/>
              <a:gd name="connsiteX1" fmla="*/ 1613647 w 7153835"/>
              <a:gd name="connsiteY1" fmla="*/ 349624 h 1815373"/>
              <a:gd name="connsiteX2" fmla="*/ 2299447 w 7153835"/>
              <a:gd name="connsiteY2" fmla="*/ 766483 h 1815373"/>
              <a:gd name="connsiteX3" fmla="*/ 2971800 w 7153835"/>
              <a:gd name="connsiteY3" fmla="*/ 833718 h 1815373"/>
              <a:gd name="connsiteX4" fmla="*/ 3550023 w 7153835"/>
              <a:gd name="connsiteY4" fmla="*/ 1048871 h 1815373"/>
              <a:gd name="connsiteX5" fmla="*/ 4370294 w 7153835"/>
              <a:gd name="connsiteY5" fmla="*/ 1600200 h 1815373"/>
              <a:gd name="connsiteX6" fmla="*/ 5244353 w 7153835"/>
              <a:gd name="connsiteY6" fmla="*/ 1600200 h 1815373"/>
              <a:gd name="connsiteX7" fmla="*/ 5862918 w 7153835"/>
              <a:gd name="connsiteY7" fmla="*/ 1815353 h 1815373"/>
              <a:gd name="connsiteX8" fmla="*/ 6777318 w 7153835"/>
              <a:gd name="connsiteY8" fmla="*/ 1586753 h 1815373"/>
              <a:gd name="connsiteX9" fmla="*/ 7086600 w 7153835"/>
              <a:gd name="connsiteY9" fmla="*/ 1694330 h 1815373"/>
              <a:gd name="connsiteX10" fmla="*/ 7153835 w 7153835"/>
              <a:gd name="connsiteY10" fmla="*/ 1707777 h 18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835" h="1815373">
                <a:moveTo>
                  <a:pt x="0" y="0"/>
                </a:moveTo>
                <a:cubicBezTo>
                  <a:pt x="615203" y="110938"/>
                  <a:pt x="1230406" y="221877"/>
                  <a:pt x="1613647" y="349624"/>
                </a:cubicBezTo>
                <a:cubicBezTo>
                  <a:pt x="1996888" y="477371"/>
                  <a:pt x="2073088" y="685801"/>
                  <a:pt x="2299447" y="766483"/>
                </a:cubicBezTo>
                <a:cubicBezTo>
                  <a:pt x="2525806" y="847165"/>
                  <a:pt x="2763371" y="786653"/>
                  <a:pt x="2971800" y="833718"/>
                </a:cubicBezTo>
                <a:cubicBezTo>
                  <a:pt x="3180229" y="880783"/>
                  <a:pt x="3316941" y="921124"/>
                  <a:pt x="3550023" y="1048871"/>
                </a:cubicBezTo>
                <a:cubicBezTo>
                  <a:pt x="3783105" y="1176618"/>
                  <a:pt x="4087906" y="1508312"/>
                  <a:pt x="4370294" y="1600200"/>
                </a:cubicBezTo>
                <a:cubicBezTo>
                  <a:pt x="4652682" y="1692088"/>
                  <a:pt x="4995582" y="1564341"/>
                  <a:pt x="5244353" y="1600200"/>
                </a:cubicBezTo>
                <a:cubicBezTo>
                  <a:pt x="5493124" y="1636059"/>
                  <a:pt x="5607424" y="1817594"/>
                  <a:pt x="5862918" y="1815353"/>
                </a:cubicBezTo>
                <a:cubicBezTo>
                  <a:pt x="6118412" y="1813112"/>
                  <a:pt x="6573371" y="1606923"/>
                  <a:pt x="6777318" y="1586753"/>
                </a:cubicBezTo>
                <a:cubicBezTo>
                  <a:pt x="6981265" y="1566583"/>
                  <a:pt x="7023847" y="1674159"/>
                  <a:pt x="7086600" y="1694330"/>
                </a:cubicBezTo>
                <a:cubicBezTo>
                  <a:pt x="7149353" y="1714501"/>
                  <a:pt x="7151594" y="1707777"/>
                  <a:pt x="7153835" y="1707777"/>
                </a:cubicBezTo>
              </a:path>
            </a:pathLst>
          </a:custGeom>
          <a:noFill/>
          <a:ln w="381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2"/>
            </p:custDataLst>
          </p:nvPr>
        </p:nvSpPr>
        <p:spPr>
          <a:xfrm>
            <a:off x="6495122" y="3886200"/>
            <a:ext cx="2420278" cy="369332"/>
          </a:xfrm>
          <a:prstGeom prst="rect">
            <a:avLst/>
          </a:prstGeom>
          <a:noFill/>
        </p:spPr>
        <p:txBody>
          <a:bodyPr wrap="none" rtlCol="0">
            <a:spAutoFit/>
          </a:bodyPr>
          <a:lstStyle/>
          <a:p>
            <a:r>
              <a:rPr lang="en-US" dirty="0" smtClean="0"/>
              <a:t>Ground Water Sensor</a:t>
            </a:r>
            <a:endParaRPr lang="en-US" dirty="0"/>
          </a:p>
        </p:txBody>
      </p:sp>
      <p:sp>
        <p:nvSpPr>
          <p:cNvPr id="11" name="TextBox 10"/>
          <p:cNvSpPr txBox="1"/>
          <p:nvPr>
            <p:custDataLst>
              <p:tags r:id="rId3"/>
            </p:custDataLst>
          </p:nvPr>
        </p:nvSpPr>
        <p:spPr>
          <a:xfrm>
            <a:off x="1603603" y="6107668"/>
            <a:ext cx="1749197" cy="369332"/>
          </a:xfrm>
          <a:prstGeom prst="rect">
            <a:avLst/>
          </a:prstGeom>
          <a:noFill/>
        </p:spPr>
        <p:txBody>
          <a:bodyPr wrap="none" rtlCol="0">
            <a:spAutoFit/>
          </a:bodyPr>
          <a:lstStyle/>
          <a:p>
            <a:r>
              <a:rPr lang="en-US" dirty="0" smtClean="0"/>
              <a:t>Climate Station</a:t>
            </a:r>
            <a:endParaRPr lang="en-US" dirty="0"/>
          </a:p>
        </p:txBody>
      </p:sp>
      <p:sp>
        <p:nvSpPr>
          <p:cNvPr id="12" name="TextBox 11"/>
          <p:cNvSpPr txBox="1"/>
          <p:nvPr>
            <p:custDataLst>
              <p:tags r:id="rId4"/>
            </p:custDataLst>
          </p:nvPr>
        </p:nvSpPr>
        <p:spPr>
          <a:xfrm>
            <a:off x="4003020" y="5802868"/>
            <a:ext cx="1407180" cy="369332"/>
          </a:xfrm>
          <a:prstGeom prst="rect">
            <a:avLst/>
          </a:prstGeom>
          <a:noFill/>
        </p:spPr>
        <p:txBody>
          <a:bodyPr wrap="none" rtlCol="0">
            <a:spAutoFit/>
          </a:bodyPr>
          <a:lstStyle/>
          <a:p>
            <a:r>
              <a:rPr lang="en-US" dirty="0" smtClean="0"/>
              <a:t>Water Level</a:t>
            </a:r>
            <a:endParaRPr lang="en-US" dirty="0"/>
          </a:p>
        </p:txBody>
      </p:sp>
      <p:sp>
        <p:nvSpPr>
          <p:cNvPr id="13" name="TextBox 12"/>
          <p:cNvSpPr txBox="1"/>
          <p:nvPr>
            <p:custDataLst>
              <p:tags r:id="rId5"/>
            </p:custDataLst>
          </p:nvPr>
        </p:nvSpPr>
        <p:spPr>
          <a:xfrm>
            <a:off x="2209800" y="3440668"/>
            <a:ext cx="1672253" cy="369332"/>
          </a:xfrm>
          <a:prstGeom prst="rect">
            <a:avLst/>
          </a:prstGeom>
          <a:noFill/>
        </p:spPr>
        <p:txBody>
          <a:bodyPr wrap="none" rtlCol="0">
            <a:spAutoFit/>
          </a:bodyPr>
          <a:lstStyle/>
          <a:p>
            <a:r>
              <a:rPr lang="en-US" dirty="0" smtClean="0"/>
              <a:t>Master Station</a:t>
            </a:r>
            <a:endParaRPr lang="en-US" dirty="0"/>
          </a:p>
        </p:txBody>
      </p:sp>
      <p:cxnSp>
        <p:nvCxnSpPr>
          <p:cNvPr id="14" name="Straight Arrow Connector 13"/>
          <p:cNvCxnSpPr/>
          <p:nvPr/>
        </p:nvCxnSpPr>
        <p:spPr>
          <a:xfrm flipV="1">
            <a:off x="2581275" y="3886200"/>
            <a:ext cx="1304925" cy="150256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61597" y="3886200"/>
            <a:ext cx="445015" cy="107351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84104" y="3320534"/>
            <a:ext cx="2983497" cy="28229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9"/>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8088285">
            <a:off x="3650168" y="2379380"/>
            <a:ext cx="2259965" cy="167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custDataLst>
              <p:tags r:id="rId6"/>
            </p:custDataLst>
          </p:nvPr>
        </p:nvSpPr>
        <p:spPr>
          <a:xfrm>
            <a:off x="5033347" y="2209800"/>
            <a:ext cx="4031873" cy="369332"/>
          </a:xfrm>
          <a:prstGeom prst="rect">
            <a:avLst/>
          </a:prstGeom>
          <a:noFill/>
        </p:spPr>
        <p:txBody>
          <a:bodyPr wrap="none" rtlCol="0">
            <a:spAutoFit/>
          </a:bodyPr>
          <a:lstStyle/>
          <a:p>
            <a:r>
              <a:rPr lang="en-US" dirty="0" smtClean="0"/>
              <a:t>Data Communication to Data Center</a:t>
            </a:r>
            <a:endParaRPr lang="en-US" dirty="0"/>
          </a:p>
        </p:txBody>
      </p:sp>
      <p:sp>
        <p:nvSpPr>
          <p:cNvPr id="19" name="TextBox 1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xmlns="" val="2937474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a:t>
            </a:r>
            <a:r>
              <a:rPr lang="en-US" dirty="0">
                <a:effectLst>
                  <a:outerShdw blurRad="38100" dist="38100" dir="2700000" algn="tl">
                    <a:srgbClr val="000000">
                      <a:alpha val="43137"/>
                    </a:srgbClr>
                  </a:outerShdw>
                </a:effectLst>
              </a:rPr>
              <a:t>Sensor</a:t>
            </a:r>
            <a:r>
              <a:rPr lang="en-US" dirty="0">
                <a:effectLst/>
              </a:rPr>
              <a:t> </a:t>
            </a:r>
            <a:r>
              <a:rPr lang="en-US" dirty="0"/>
              <a:t>Communications</a:t>
            </a:r>
          </a:p>
        </p:txBody>
      </p:sp>
      <p:sp>
        <p:nvSpPr>
          <p:cNvPr id="3" name="Content Placeholder 2"/>
          <p:cNvSpPr>
            <a:spLocks noGrp="1"/>
          </p:cNvSpPr>
          <p:nvPr>
            <p:ph idx="1"/>
          </p:nvPr>
        </p:nvSpPr>
        <p:spPr>
          <a:xfrm>
            <a:off x="1524000" y="1447800"/>
            <a:ext cx="7498080" cy="4800600"/>
          </a:xfrm>
        </p:spPr>
        <p:txBody>
          <a:bodyPr/>
          <a:lstStyle/>
          <a:p>
            <a:r>
              <a:rPr lang="en-US" sz="2800" dirty="0"/>
              <a:t>Wireless Sensor Communication</a:t>
            </a:r>
          </a:p>
          <a:p>
            <a:pPr lvl="1"/>
            <a:r>
              <a:rPr lang="en-US" sz="2400" dirty="0"/>
              <a:t>Effective in combining sensors</a:t>
            </a:r>
          </a:p>
          <a:p>
            <a:pPr lvl="1"/>
            <a:r>
              <a:rPr lang="en-US" sz="2400" dirty="0"/>
              <a:t>Saves cost of data logger/transmitter</a:t>
            </a:r>
          </a:p>
          <a:p>
            <a:pPr lvl="1"/>
            <a:r>
              <a:rPr lang="en-US" sz="2400" dirty="0"/>
              <a:t>Effective in reducing long wire runs, or providing data collection where running wire is not feasible or possible</a:t>
            </a:r>
          </a:p>
          <a:p>
            <a:pPr lvl="1"/>
            <a:r>
              <a:rPr lang="en-US" sz="2400" dirty="0"/>
              <a:t>Utilizes low power spread spectrum transmission frequency (similar to that used by portable phones)</a:t>
            </a:r>
          </a:p>
          <a:p>
            <a:pPr lvl="1"/>
            <a:r>
              <a:rPr lang="en-US" sz="2400" dirty="0"/>
              <a:t>Operates on very low power at 12/24/48 Volts</a:t>
            </a:r>
          </a:p>
          <a:p>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xmlns="" val="3720399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srcRect l="14583" t="33519" r="53750" b="16482"/>
          <a:stretch/>
        </p:blipFill>
        <p:spPr>
          <a:xfrm>
            <a:off x="1066800" y="2895600"/>
            <a:ext cx="2895600" cy="3429000"/>
          </a:xfrm>
          <a:prstGeom prst="rect">
            <a:avLst/>
          </a:prstGeom>
        </p:spPr>
      </p:pic>
      <p:sp>
        <p:nvSpPr>
          <p:cNvPr id="2" name="Title 1"/>
          <p:cNvSpPr>
            <a:spLocks noGrp="1"/>
          </p:cNvSpPr>
          <p:nvPr>
            <p:ph type="title"/>
          </p:nvPr>
        </p:nvSpPr>
        <p:spPr/>
        <p:txBody>
          <a:bodyPr/>
          <a:lstStyle/>
          <a:p>
            <a:r>
              <a:rPr lang="en-US" dirty="0" smtClean="0"/>
              <a:t>Wireless Sensor Connectivity</a:t>
            </a:r>
            <a:endParaRPr lang="en-US" dirty="0"/>
          </a:p>
        </p:txBody>
      </p:sp>
      <p:sp>
        <p:nvSpPr>
          <p:cNvPr id="3" name="Content Placeholder 2"/>
          <p:cNvSpPr>
            <a:spLocks noGrp="1"/>
          </p:cNvSpPr>
          <p:nvPr>
            <p:ph idx="1"/>
          </p:nvPr>
        </p:nvSpPr>
        <p:spPr>
          <a:xfrm>
            <a:off x="1435608" y="1295400"/>
            <a:ext cx="7498080" cy="1536700"/>
          </a:xfrm>
        </p:spPr>
        <p:txBody>
          <a:bodyPr>
            <a:normAutofit fontScale="77500" lnSpcReduction="20000"/>
          </a:bodyPr>
          <a:lstStyle/>
          <a:p>
            <a:r>
              <a:rPr lang="en-US" dirty="0" smtClean="0"/>
              <a:t>Slave Equipment connected to Sensor</a:t>
            </a:r>
          </a:p>
          <a:p>
            <a:r>
              <a:rPr lang="en-US" dirty="0" smtClean="0"/>
              <a:t>Master Equipment Connected to Data Logger</a:t>
            </a:r>
          </a:p>
          <a:p>
            <a:r>
              <a:rPr lang="en-US" dirty="0" smtClean="0"/>
              <a:t>Range varies by model, cheaper ones up to 2 KM, and some available for up to 50 KM</a:t>
            </a:r>
          </a:p>
          <a:p>
            <a:endParaRPr lang="en-US" dirty="0"/>
          </a:p>
        </p:txBody>
      </p:sp>
      <p:sp>
        <p:nvSpPr>
          <p:cNvPr id="5" name="TextBox 4"/>
          <p:cNvSpPr txBox="1"/>
          <p:nvPr/>
        </p:nvSpPr>
        <p:spPr>
          <a:xfrm>
            <a:off x="1295400" y="6305490"/>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Master</a:t>
            </a:r>
            <a:endParaRPr lang="en-US" sz="2000" dirty="0">
              <a:solidFill>
                <a:srgbClr val="C00000"/>
              </a:solidFill>
            </a:endParaRPr>
          </a:p>
        </p:txBody>
      </p:sp>
      <p:pic>
        <p:nvPicPr>
          <p:cNvPr id="6" name="Picture 5"/>
          <p:cNvPicPr/>
          <p:nvPr/>
        </p:nvPicPr>
        <p:blipFill rotWithShape="1">
          <a:blip r:embed="rId2" cstate="print"/>
          <a:srcRect l="55278" t="34259" r="13056" b="15926"/>
          <a:stretch/>
        </p:blipFill>
        <p:spPr>
          <a:xfrm>
            <a:off x="5054600" y="2984500"/>
            <a:ext cx="2895600" cy="3416300"/>
          </a:xfrm>
          <a:prstGeom prst="rect">
            <a:avLst/>
          </a:prstGeom>
        </p:spPr>
      </p:pic>
      <p:sp>
        <p:nvSpPr>
          <p:cNvPr id="7" name="TextBox 6"/>
          <p:cNvSpPr txBox="1"/>
          <p:nvPr/>
        </p:nvSpPr>
        <p:spPr>
          <a:xfrm>
            <a:off x="5207000" y="6264125"/>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Slave</a:t>
            </a:r>
            <a:endParaRPr lang="en-US" sz="2000" dirty="0">
              <a:solidFill>
                <a:srgbClr val="C00000"/>
              </a:solidFill>
            </a:endParaRPr>
          </a:p>
        </p:txBody>
      </p:sp>
      <p:sp>
        <p:nvSpPr>
          <p:cNvPr id="9" name="TextBox 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xmlns="" val="3391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a:t>
            </a:r>
          </a:p>
        </p:txBody>
      </p:sp>
      <p:sp>
        <p:nvSpPr>
          <p:cNvPr id="3" name="Content Placeholder 2"/>
          <p:cNvSpPr>
            <a:spLocks noGrp="1"/>
          </p:cNvSpPr>
          <p:nvPr>
            <p:ph idx="1"/>
          </p:nvPr>
        </p:nvSpPr>
        <p:spPr>
          <a:xfrm>
            <a:off x="1435608" y="1447800"/>
            <a:ext cx="7498080" cy="1905000"/>
          </a:xfrm>
        </p:spPr>
        <p:txBody>
          <a:bodyPr>
            <a:normAutofit fontScale="85000" lnSpcReduction="20000"/>
          </a:bodyPr>
          <a:lstStyle/>
          <a:p>
            <a:pPr>
              <a:buClr>
                <a:srgbClr val="93A299"/>
              </a:buClr>
              <a:buFont typeface="Arial" pitchFamily="34" charset="0"/>
              <a:buChar char="•"/>
            </a:pPr>
            <a:r>
              <a:rPr lang="en-US" dirty="0">
                <a:solidFill>
                  <a:srgbClr val="292934"/>
                </a:solidFill>
              </a:rPr>
              <a:t>Concept</a:t>
            </a:r>
          </a:p>
          <a:p>
            <a:pPr lvl="1">
              <a:buClr>
                <a:srgbClr val="AD8F67"/>
              </a:buClr>
              <a:buFont typeface="Arial" pitchFamily="34" charset="0"/>
              <a:buChar char="•"/>
            </a:pPr>
            <a:r>
              <a:rPr lang="en-US" sz="2400" dirty="0">
                <a:solidFill>
                  <a:srgbClr val="292934"/>
                </a:solidFill>
              </a:rPr>
              <a:t>GSM/GPRS systems can work by sending text messages and/or data files </a:t>
            </a:r>
          </a:p>
          <a:p>
            <a:pPr lvl="1">
              <a:buClr>
                <a:srgbClr val="AD8F67"/>
              </a:buClr>
              <a:buFont typeface="Arial" pitchFamily="34" charset="0"/>
              <a:buChar char="•"/>
            </a:pPr>
            <a:r>
              <a:rPr lang="en-US" sz="2400" dirty="0">
                <a:solidFill>
                  <a:srgbClr val="292934"/>
                </a:solidFill>
              </a:rPr>
              <a:t>Allows two-way communication, with the ability to change program settings, download data, or just query for the most recent measurements.  </a:t>
            </a:r>
          </a:p>
          <a:p>
            <a:endParaRPr lang="en-US" dirty="0"/>
          </a:p>
        </p:txBody>
      </p:sp>
      <p:grpSp>
        <p:nvGrpSpPr>
          <p:cNvPr id="5" name="Group 1"/>
          <p:cNvGrpSpPr>
            <a:grpSpLocks noChangeAspect="1"/>
          </p:cNvGrpSpPr>
          <p:nvPr/>
        </p:nvGrpSpPr>
        <p:grpSpPr bwMode="auto">
          <a:xfrm>
            <a:off x="3034472" y="3283199"/>
            <a:ext cx="5954433" cy="3422402"/>
            <a:chOff x="2528" y="2250"/>
            <a:chExt cx="10741" cy="6349"/>
          </a:xfrm>
        </p:grpSpPr>
        <p:sp>
          <p:nvSpPr>
            <p:cNvPr id="6" name="AutoShape 3"/>
            <p:cNvSpPr>
              <a:spLocks/>
            </p:cNvSpPr>
            <p:nvPr>
              <p:custDataLst>
                <p:tags r:id="rId1"/>
              </p:custDataLst>
            </p:nvPr>
          </p:nvSpPr>
          <p:spPr bwMode="auto">
            <a:xfrm>
              <a:off x="9462" y="5625"/>
              <a:ext cx="1122" cy="839"/>
            </a:xfrm>
            <a:prstGeom prst="roundRect">
              <a:avLst>
                <a:gd name="adj" fmla="val 231"/>
              </a:avLst>
            </a:prstGeom>
            <a:solidFill>
              <a:srgbClr val="B3B3B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7" name="Picture 4"/>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810" y="2473"/>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 name="Picture 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63" y="2250"/>
              <a:ext cx="1554" cy="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9" name="Picture 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67" y="2269"/>
              <a:ext cx="1552" cy="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 name="Picture 29"/>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555" y="3707"/>
              <a:ext cx="18" cy="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1" name="Picture 4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344" y="4580"/>
              <a:ext cx="1861" cy="1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 name="Picture 4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562" y="5683"/>
              <a:ext cx="818"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 name="AutoShape 44"/>
            <p:cNvSpPr>
              <a:spLocks/>
            </p:cNvSpPr>
            <p:nvPr>
              <p:custDataLst>
                <p:tags r:id="rId2"/>
              </p:custDataLst>
            </p:nvPr>
          </p:nvSpPr>
          <p:spPr bwMode="auto">
            <a:xfrm>
              <a:off x="2528" y="6361"/>
              <a:ext cx="10741" cy="2238"/>
            </a:xfrm>
            <a:prstGeom prst="roundRect">
              <a:avLst>
                <a:gd name="adj" fmla="val 83"/>
              </a:avLst>
            </a:prstGeom>
            <a:solidFill>
              <a:srgbClr val="99663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14" name="Picture 6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821" y="5417"/>
              <a:ext cx="1554" cy="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 name="Text Box 63"/>
            <p:cNvSpPr txBox="1">
              <a:spLocks noChangeArrowheads="1"/>
            </p:cNvSpPr>
            <p:nvPr>
              <p:custDataLst>
                <p:tags r:id="rId3"/>
              </p:custDataLst>
            </p:nvPr>
          </p:nvSpPr>
          <p:spPr bwMode="auto">
            <a:xfrm>
              <a:off x="11206" y="5728"/>
              <a:ext cx="1090" cy="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Internet</a:t>
              </a:r>
              <a:endParaRPr lang="en-GB" smtClean="0">
                <a:solidFill>
                  <a:srgbClr val="292934"/>
                </a:solidFill>
              </a:endParaRPr>
            </a:p>
          </p:txBody>
        </p:sp>
        <p:sp>
          <p:nvSpPr>
            <p:cNvPr id="16" name="Line 64"/>
            <p:cNvSpPr>
              <a:spLocks noChangeShapeType="1"/>
            </p:cNvSpPr>
            <p:nvPr>
              <p:custDataLst>
                <p:tags r:id="rId4"/>
              </p:custDataLst>
            </p:nvPr>
          </p:nvSpPr>
          <p:spPr bwMode="auto">
            <a:xfrm>
              <a:off x="10594" y="5933"/>
              <a:ext cx="543" cy="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17" name="Picture 67"/>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358" y="4813"/>
              <a:ext cx="159" cy="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 name="Text Box 68"/>
            <p:cNvSpPr txBox="1">
              <a:spLocks noChangeArrowheads="1"/>
            </p:cNvSpPr>
            <p:nvPr>
              <p:custDataLst>
                <p:tags r:id="rId5"/>
              </p:custDataLst>
            </p:nvPr>
          </p:nvSpPr>
          <p:spPr bwMode="auto">
            <a:xfrm>
              <a:off x="8816" y="6508"/>
              <a:ext cx="2593"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Decision Support Center</a:t>
              </a:r>
              <a:endParaRPr lang="en-GB" smtClean="0">
                <a:solidFill>
                  <a:srgbClr val="292934"/>
                </a:solidFill>
              </a:endParaRPr>
            </a:p>
          </p:txBody>
        </p:sp>
        <p:sp>
          <p:nvSpPr>
            <p:cNvPr id="19" name="Line 69"/>
            <p:cNvSpPr>
              <a:spLocks noChangeShapeType="1"/>
            </p:cNvSpPr>
            <p:nvPr>
              <p:custDataLst>
                <p:tags r:id="rId6"/>
              </p:custDataLst>
            </p:nvPr>
          </p:nvSpPr>
          <p:spPr bwMode="auto">
            <a:xfrm flipV="1">
              <a:off x="12052" y="5046"/>
              <a:ext cx="271" cy="56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0" name="Line 70"/>
            <p:cNvSpPr>
              <a:spLocks noChangeShapeType="1"/>
            </p:cNvSpPr>
            <p:nvPr>
              <p:custDataLst>
                <p:tags r:id="rId7"/>
              </p:custDataLst>
            </p:nvPr>
          </p:nvSpPr>
          <p:spPr bwMode="auto">
            <a:xfrm>
              <a:off x="12052" y="5608"/>
              <a:ext cx="544" cy="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1" name="Line 71"/>
            <p:cNvSpPr>
              <a:spLocks noChangeShapeType="1"/>
            </p:cNvSpPr>
            <p:nvPr>
              <p:custDataLst>
                <p:tags r:id="rId8"/>
              </p:custDataLst>
            </p:nvPr>
          </p:nvSpPr>
          <p:spPr bwMode="auto">
            <a:xfrm flipH="1" flipV="1">
              <a:off x="11777" y="5046"/>
              <a:ext cx="278" cy="56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2" name="AutoShape 72"/>
            <p:cNvSpPr>
              <a:spLocks noChangeArrowheads="1"/>
            </p:cNvSpPr>
            <p:nvPr>
              <p:custDataLst>
                <p:tags r:id="rId9"/>
              </p:custDataLst>
            </p:nvPr>
          </p:nvSpPr>
          <p:spPr bwMode="auto">
            <a:xfrm>
              <a:off x="9387" y="5356"/>
              <a:ext cx="1197" cy="252"/>
            </a:xfrm>
            <a:prstGeom prst="roundRect">
              <a:avLst>
                <a:gd name="adj" fmla="val 889"/>
              </a:avLst>
            </a:prstGeom>
            <a:solidFill>
              <a:srgbClr val="804C19"/>
            </a:solidFill>
            <a:ln w="9525">
              <a:solidFill>
                <a:srgbClr val="000000"/>
              </a:solidFill>
              <a:round/>
              <a:headEnd/>
              <a:tailEn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23" name="Picture 73"/>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1523" y="4460"/>
              <a:ext cx="429"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4" name="Picture 74"/>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2208" y="4460"/>
              <a:ext cx="429"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5" name="Picture 75"/>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2594" y="5162"/>
              <a:ext cx="429"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 name="Freeform 45"/>
            <p:cNvSpPr>
              <a:spLocks noChangeArrowheads="1"/>
            </p:cNvSpPr>
            <p:nvPr>
              <p:custDataLst>
                <p:tags r:id="rId10"/>
              </p:custDataLst>
            </p:nvPr>
          </p:nvSpPr>
          <p:spPr bwMode="auto">
            <a:xfrm>
              <a:off x="2621" y="3085"/>
              <a:ext cx="10630" cy="1648"/>
            </a:xfrm>
            <a:custGeom>
              <a:avLst/>
              <a:gdLst>
                <a:gd name="T0" fmla="*/ 0 w 24806"/>
                <a:gd name="T1" fmla="*/ 3738 h 3739"/>
                <a:gd name="T2" fmla="*/ 1025 w 24806"/>
                <a:gd name="T3" fmla="*/ 3706 h 3739"/>
                <a:gd name="T4" fmla="*/ 2117 w 24806"/>
                <a:gd name="T5" fmla="*/ 3705 h 3739"/>
                <a:gd name="T6" fmla="*/ 3175 w 24806"/>
                <a:gd name="T7" fmla="*/ 3606 h 3739"/>
                <a:gd name="T8" fmla="*/ 4200 w 24806"/>
                <a:gd name="T9" fmla="*/ 3374 h 3739"/>
                <a:gd name="T10" fmla="*/ 5226 w 24806"/>
                <a:gd name="T11" fmla="*/ 3374 h 3739"/>
                <a:gd name="T12" fmla="*/ 6251 w 24806"/>
                <a:gd name="T13" fmla="*/ 3275 h 3739"/>
                <a:gd name="T14" fmla="*/ 7309 w 24806"/>
                <a:gd name="T15" fmla="*/ 2746 h 3739"/>
                <a:gd name="T16" fmla="*/ 8367 w 24806"/>
                <a:gd name="T17" fmla="*/ 1920 h 3739"/>
                <a:gd name="T18" fmla="*/ 9294 w 24806"/>
                <a:gd name="T19" fmla="*/ 1158 h 3739"/>
                <a:gd name="T20" fmla="*/ 10319 w 24806"/>
                <a:gd name="T21" fmla="*/ 960 h 3739"/>
                <a:gd name="T22" fmla="*/ 11344 w 24806"/>
                <a:gd name="T23" fmla="*/ 564 h 3739"/>
                <a:gd name="T24" fmla="*/ 12369 w 24806"/>
                <a:gd name="T25" fmla="*/ 100 h 3739"/>
                <a:gd name="T26" fmla="*/ 13395 w 24806"/>
                <a:gd name="T27" fmla="*/ 398 h 3739"/>
                <a:gd name="T28" fmla="*/ 14651 w 24806"/>
                <a:gd name="T29" fmla="*/ 927 h 3739"/>
                <a:gd name="T30" fmla="*/ 15577 w 24806"/>
                <a:gd name="T31" fmla="*/ 1555 h 3739"/>
                <a:gd name="T32" fmla="*/ 16537 w 24806"/>
                <a:gd name="T33" fmla="*/ 2152 h 3739"/>
                <a:gd name="T34" fmla="*/ 17596 w 24806"/>
                <a:gd name="T35" fmla="*/ 2217 h 3739"/>
                <a:gd name="T36" fmla="*/ 18554 w 24806"/>
                <a:gd name="T37" fmla="*/ 2746 h 3739"/>
                <a:gd name="T38" fmla="*/ 19579 w 24806"/>
                <a:gd name="T39" fmla="*/ 3308 h 3739"/>
                <a:gd name="T40" fmla="*/ 20604 w 24806"/>
                <a:gd name="T41" fmla="*/ 3243 h 3739"/>
                <a:gd name="T42" fmla="*/ 21630 w 24806"/>
                <a:gd name="T43" fmla="*/ 2878 h 3739"/>
                <a:gd name="T44" fmla="*/ 22721 w 24806"/>
                <a:gd name="T45" fmla="*/ 2878 h 3739"/>
                <a:gd name="T46" fmla="*/ 23779 w 24806"/>
                <a:gd name="T47" fmla="*/ 2878 h 3739"/>
                <a:gd name="T48" fmla="*/ 24805 w 24806"/>
                <a:gd name="T49" fmla="*/ 3143 h 37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06"/>
                <a:gd name="T76" fmla="*/ 0 h 3739"/>
                <a:gd name="T77" fmla="*/ 24806 w 24806"/>
                <a:gd name="T78" fmla="*/ 3739 h 37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06" h="3739">
                  <a:moveTo>
                    <a:pt x="0" y="3738"/>
                  </a:moveTo>
                  <a:cubicBezTo>
                    <a:pt x="339" y="3676"/>
                    <a:pt x="683" y="3711"/>
                    <a:pt x="1025" y="3706"/>
                  </a:cubicBezTo>
                  <a:cubicBezTo>
                    <a:pt x="1387" y="3699"/>
                    <a:pt x="1753" y="3696"/>
                    <a:pt x="2117" y="3705"/>
                  </a:cubicBezTo>
                  <a:cubicBezTo>
                    <a:pt x="2476" y="3714"/>
                    <a:pt x="2820" y="3691"/>
                    <a:pt x="3175" y="3606"/>
                  </a:cubicBezTo>
                  <a:cubicBezTo>
                    <a:pt x="3554" y="3515"/>
                    <a:pt x="3822" y="3531"/>
                    <a:pt x="4200" y="3374"/>
                  </a:cubicBezTo>
                  <a:cubicBezTo>
                    <a:pt x="4515" y="3243"/>
                    <a:pt x="4884" y="3366"/>
                    <a:pt x="5226" y="3374"/>
                  </a:cubicBezTo>
                  <a:cubicBezTo>
                    <a:pt x="5570" y="3382"/>
                    <a:pt x="5945" y="3433"/>
                    <a:pt x="6251" y="3275"/>
                  </a:cubicBezTo>
                  <a:cubicBezTo>
                    <a:pt x="6609" y="3090"/>
                    <a:pt x="7017" y="3015"/>
                    <a:pt x="7309" y="2746"/>
                  </a:cubicBezTo>
                  <a:cubicBezTo>
                    <a:pt x="7649" y="2433"/>
                    <a:pt x="8095" y="2287"/>
                    <a:pt x="8367" y="1920"/>
                  </a:cubicBezTo>
                  <a:cubicBezTo>
                    <a:pt x="8605" y="1597"/>
                    <a:pt x="8862" y="1165"/>
                    <a:pt x="9294" y="1158"/>
                  </a:cubicBezTo>
                  <a:cubicBezTo>
                    <a:pt x="9668" y="1152"/>
                    <a:pt x="9922" y="948"/>
                    <a:pt x="10319" y="960"/>
                  </a:cubicBezTo>
                  <a:cubicBezTo>
                    <a:pt x="10685" y="972"/>
                    <a:pt x="11051" y="786"/>
                    <a:pt x="11344" y="564"/>
                  </a:cubicBezTo>
                  <a:cubicBezTo>
                    <a:pt x="11652" y="329"/>
                    <a:pt x="11994" y="113"/>
                    <a:pt x="12369" y="100"/>
                  </a:cubicBezTo>
                  <a:cubicBezTo>
                    <a:pt x="12729" y="88"/>
                    <a:pt x="13047" y="0"/>
                    <a:pt x="13395" y="398"/>
                  </a:cubicBezTo>
                  <a:cubicBezTo>
                    <a:pt x="13692" y="737"/>
                    <a:pt x="14176" y="907"/>
                    <a:pt x="14651" y="927"/>
                  </a:cubicBezTo>
                  <a:cubicBezTo>
                    <a:pt x="15029" y="943"/>
                    <a:pt x="15457" y="1109"/>
                    <a:pt x="15577" y="1555"/>
                  </a:cubicBezTo>
                  <a:cubicBezTo>
                    <a:pt x="15687" y="1965"/>
                    <a:pt x="16175" y="2048"/>
                    <a:pt x="16537" y="2152"/>
                  </a:cubicBezTo>
                  <a:cubicBezTo>
                    <a:pt x="16885" y="2250"/>
                    <a:pt x="17245" y="2170"/>
                    <a:pt x="17596" y="2217"/>
                  </a:cubicBezTo>
                  <a:cubicBezTo>
                    <a:pt x="17950" y="2265"/>
                    <a:pt x="18323" y="2343"/>
                    <a:pt x="18554" y="2746"/>
                  </a:cubicBezTo>
                  <a:cubicBezTo>
                    <a:pt x="18740" y="3071"/>
                    <a:pt x="19141" y="3359"/>
                    <a:pt x="19579" y="3308"/>
                  </a:cubicBezTo>
                  <a:cubicBezTo>
                    <a:pt x="19918" y="3269"/>
                    <a:pt x="20292" y="3406"/>
                    <a:pt x="20604" y="3243"/>
                  </a:cubicBezTo>
                  <a:cubicBezTo>
                    <a:pt x="20936" y="3067"/>
                    <a:pt x="21273" y="2944"/>
                    <a:pt x="21630" y="2878"/>
                  </a:cubicBezTo>
                  <a:cubicBezTo>
                    <a:pt x="21986" y="2812"/>
                    <a:pt x="22358" y="2878"/>
                    <a:pt x="22721" y="2878"/>
                  </a:cubicBezTo>
                  <a:cubicBezTo>
                    <a:pt x="23073" y="2879"/>
                    <a:pt x="23427" y="2873"/>
                    <a:pt x="23779" y="2878"/>
                  </a:cubicBezTo>
                  <a:cubicBezTo>
                    <a:pt x="24142" y="2883"/>
                    <a:pt x="24441" y="3131"/>
                    <a:pt x="24805" y="3143"/>
                  </a:cubicBezTo>
                </a:path>
              </a:pathLst>
            </a:custGeom>
            <a:noFill/>
            <a:ln w="18360">
              <a:solidFill>
                <a:srgbClr val="804C19"/>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grpSp>
      <p:sp>
        <p:nvSpPr>
          <p:cNvPr id="28" name="TextBox 27"/>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xmlns="" val="3811385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Sensor Communication</a:t>
            </a:r>
            <a:endParaRPr lang="en-US" dirty="0"/>
          </a:p>
        </p:txBody>
      </p:sp>
      <p:sp>
        <p:nvSpPr>
          <p:cNvPr id="3" name="Content Placeholder 2"/>
          <p:cNvSpPr>
            <a:spLocks noGrp="1"/>
          </p:cNvSpPr>
          <p:nvPr>
            <p:ph idx="1"/>
          </p:nvPr>
        </p:nvSpPr>
        <p:spPr/>
        <p:txBody>
          <a:bodyPr/>
          <a:lstStyle/>
          <a:p>
            <a:r>
              <a:rPr lang="en-US" dirty="0" smtClean="0"/>
              <a:t>Preferable Choice when:</a:t>
            </a:r>
          </a:p>
          <a:p>
            <a:pPr lvl="1"/>
            <a:r>
              <a:rPr lang="en-US" dirty="0" smtClean="0"/>
              <a:t>GSM coverage or Satellite line of sight available at AWS but not available at other remote sensor location</a:t>
            </a:r>
          </a:p>
          <a:p>
            <a:pPr lvl="1"/>
            <a:r>
              <a:rPr lang="en-US" dirty="0" smtClean="0"/>
              <a:t>Cost of Radio pair is lower than data logger and telemetry device</a:t>
            </a:r>
          </a:p>
          <a:p>
            <a:pPr lvl="1"/>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xmlns="" val="355075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 General Information</a:t>
            </a:r>
          </a:p>
        </p:txBody>
      </p:sp>
      <p:sp>
        <p:nvSpPr>
          <p:cNvPr id="3" name="Content Placeholder 2"/>
          <p:cNvSpPr>
            <a:spLocks noGrp="1"/>
          </p:cNvSpPr>
          <p:nvPr>
            <p:ph idx="1"/>
          </p:nvPr>
        </p:nvSpPr>
        <p:spPr>
          <a:xfrm>
            <a:off x="1435608" y="1447800"/>
            <a:ext cx="3998214" cy="4800600"/>
          </a:xfrm>
        </p:spPr>
        <p:txBody>
          <a:bodyPr>
            <a:normAutofit fontScale="55000" lnSpcReduction="20000"/>
          </a:bodyPr>
          <a:lstStyle/>
          <a:p>
            <a:pPr>
              <a:buClr>
                <a:srgbClr val="AD8F67"/>
              </a:buClr>
              <a:buFont typeface="Arial" pitchFamily="34" charset="0"/>
              <a:buChar char="•"/>
            </a:pPr>
            <a:r>
              <a:rPr lang="en-US" dirty="0">
                <a:solidFill>
                  <a:srgbClr val="292934"/>
                </a:solidFill>
              </a:rPr>
              <a:t>Transmission:</a:t>
            </a:r>
          </a:p>
          <a:p>
            <a:pPr lvl="1">
              <a:buClr>
                <a:srgbClr val="726056"/>
              </a:buClr>
              <a:buFont typeface="Arial" pitchFamily="34" charset="0"/>
              <a:buChar char="•"/>
            </a:pPr>
            <a:r>
              <a:rPr lang="en-US" dirty="0">
                <a:solidFill>
                  <a:srgbClr val="292934"/>
                </a:solidFill>
              </a:rPr>
              <a:t>900 MHz and 1.8GHz</a:t>
            </a:r>
          </a:p>
          <a:p>
            <a:pPr>
              <a:buClr>
                <a:srgbClr val="AD8F67"/>
              </a:buClr>
              <a:buFont typeface="Arial" pitchFamily="34" charset="0"/>
              <a:buChar char="•"/>
            </a:pPr>
            <a:r>
              <a:rPr lang="en-US" dirty="0">
                <a:solidFill>
                  <a:srgbClr val="292934"/>
                </a:solidFill>
              </a:rPr>
              <a:t>Regulation:</a:t>
            </a:r>
          </a:p>
          <a:p>
            <a:pPr lvl="1">
              <a:buClr>
                <a:srgbClr val="726056"/>
              </a:buClr>
              <a:buFont typeface="Arial" pitchFamily="34" charset="0"/>
              <a:buChar char="•"/>
            </a:pPr>
            <a:r>
              <a:rPr lang="en-US" dirty="0">
                <a:solidFill>
                  <a:srgbClr val="292934"/>
                </a:solidFill>
              </a:rPr>
              <a:t>Open for public use. Just need service agreement with mobile network provider</a:t>
            </a:r>
          </a:p>
          <a:p>
            <a:pPr>
              <a:buClr>
                <a:srgbClr val="726056"/>
              </a:buClr>
              <a:buFont typeface="Arial" pitchFamily="34" charset="0"/>
              <a:buChar char="•"/>
            </a:pPr>
            <a:r>
              <a:rPr lang="en-US" dirty="0">
                <a:solidFill>
                  <a:srgbClr val="292934"/>
                </a:solidFill>
              </a:rPr>
              <a:t>The Coverage</a:t>
            </a:r>
          </a:p>
          <a:p>
            <a:pPr lvl="1">
              <a:buClr>
                <a:srgbClr val="726056"/>
              </a:buClr>
              <a:buFont typeface="Arial" pitchFamily="34" charset="0"/>
              <a:buChar char="•"/>
            </a:pPr>
            <a:r>
              <a:rPr lang="en-US" dirty="0">
                <a:solidFill>
                  <a:srgbClr val="292934"/>
                </a:solidFill>
              </a:rPr>
              <a:t>Makes GSM telecommunication a popular choice though there are several very important factors a hydrologic system operator must consider when choosing a telecommunication medium to relay hydrologic data </a:t>
            </a:r>
          </a:p>
          <a:p>
            <a:pPr lvl="2">
              <a:buClr>
                <a:srgbClr val="726056"/>
              </a:buClr>
              <a:buFont typeface="Arial" pitchFamily="34" charset="0"/>
              <a:buChar char="•"/>
            </a:pPr>
            <a:r>
              <a:rPr lang="en-US" dirty="0">
                <a:solidFill>
                  <a:srgbClr val="292934"/>
                </a:solidFill>
              </a:rPr>
              <a:t>GSM/GPRS network is shared with the public</a:t>
            </a:r>
          </a:p>
          <a:p>
            <a:pPr lvl="2">
              <a:buClr>
                <a:srgbClr val="726056"/>
              </a:buClr>
              <a:buFont typeface="Arial" pitchFamily="34" charset="0"/>
              <a:buChar char="•"/>
            </a:pPr>
            <a:r>
              <a:rPr lang="en-US" dirty="0">
                <a:solidFill>
                  <a:srgbClr val="292934"/>
                </a:solidFill>
              </a:rPr>
              <a:t>Real-time hydrologic systems that can miss periods of data collection, such as ground water, measurement, which is fairly static over time, are more suitable candidates to employ GSM/GPRS based technology</a:t>
            </a:r>
          </a:p>
          <a:p>
            <a:endParaRPr lang="en-US" dirty="0"/>
          </a:p>
        </p:txBody>
      </p:sp>
      <p:grpSp>
        <p:nvGrpSpPr>
          <p:cNvPr id="4" name="Group 3"/>
          <p:cNvGrpSpPr/>
          <p:nvPr/>
        </p:nvGrpSpPr>
        <p:grpSpPr>
          <a:xfrm>
            <a:off x="5433822" y="1400175"/>
            <a:ext cx="3524250" cy="4848225"/>
            <a:chOff x="5433822" y="1400175"/>
            <a:chExt cx="3524250" cy="4848225"/>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3822" y="1400175"/>
              <a:ext cx="3524250" cy="408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custDataLst>
                <p:tags r:id="rId1"/>
              </p:custDataLst>
            </p:nvPr>
          </p:nvSpPr>
          <p:spPr>
            <a:xfrm>
              <a:off x="5433822" y="5509736"/>
              <a:ext cx="3481578" cy="738664"/>
            </a:xfrm>
            <a:prstGeom prst="rect">
              <a:avLst/>
            </a:prstGeom>
            <a:noFill/>
          </p:spPr>
          <p:txBody>
            <a:bodyPr wrap="square" rtlCol="0">
              <a:spAutoFit/>
            </a:bodyPr>
            <a:lstStyle/>
            <a:p>
              <a:pPr algn="ctr"/>
              <a:r>
                <a:rPr lang="en-US" sz="1200" dirty="0" smtClean="0">
                  <a:solidFill>
                    <a:srgbClr val="292934"/>
                  </a:solidFill>
                </a:rPr>
                <a:t>GSM </a:t>
              </a:r>
              <a:r>
                <a:rPr lang="en-US" sz="1200" dirty="0">
                  <a:solidFill>
                    <a:srgbClr val="292934"/>
                  </a:solidFill>
                </a:rPr>
                <a:t>Coverage in India </a:t>
              </a:r>
              <a:endParaRPr lang="en-US" sz="1200" dirty="0" smtClean="0">
                <a:solidFill>
                  <a:srgbClr val="292934"/>
                </a:solidFill>
              </a:endParaRPr>
            </a:p>
            <a:p>
              <a:pPr algn="ctr"/>
              <a:r>
                <a:rPr lang="en-US" sz="1200" dirty="0" smtClean="0">
                  <a:solidFill>
                    <a:srgbClr val="292934"/>
                  </a:solidFill>
                </a:rPr>
                <a:t>(</a:t>
              </a:r>
              <a:r>
                <a:rPr lang="en-US" sz="1200" dirty="0">
                  <a:solidFill>
                    <a:srgbClr val="292934"/>
                  </a:solidFill>
                </a:rPr>
                <a:t>taken from GSM </a:t>
              </a:r>
              <a:r>
                <a:rPr lang="en-US" sz="1200" dirty="0" smtClean="0">
                  <a:solidFill>
                    <a:srgbClr val="292934"/>
                  </a:solidFill>
                </a:rPr>
                <a:t>World Coverage </a:t>
              </a:r>
              <a:r>
                <a:rPr lang="en-US" sz="1200" dirty="0">
                  <a:solidFill>
                    <a:srgbClr val="292934"/>
                  </a:solidFill>
                </a:rPr>
                <a:t>2009)</a:t>
              </a:r>
            </a:p>
            <a:p>
              <a:endParaRPr lang="en-US" dirty="0">
                <a:solidFill>
                  <a:srgbClr val="292934"/>
                </a:solidFill>
              </a:endParaRPr>
            </a:p>
          </p:txBody>
        </p:sp>
      </p:grpSp>
      <p:pic>
        <p:nvPicPr>
          <p:cNvPr id="1026" name="Picture 2" descr="C:\Users\Anish\Desktop\Mobile coverag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4900" y="2209801"/>
            <a:ext cx="4297950" cy="45537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xmlns="" val="40687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 </a:t>
            </a:r>
            <a:r>
              <a:rPr lang="en-US" dirty="0"/>
              <a:t>General Information</a:t>
            </a:r>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pic>
        <p:nvPicPr>
          <p:cNvPr id="8194" name="Picture 2" descr="C:\Users\Anish\Desktop\Selected fotos\GSM\SAM_12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5264" y="1186446"/>
            <a:ext cx="2272145" cy="420989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Anish\Desktop\Selected fotos\GSM\SAM_12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7536" y="3613737"/>
            <a:ext cx="229297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476813" y="2214428"/>
            <a:ext cx="2471056" cy="646331"/>
          </a:xfrm>
          <a:prstGeom prst="rect">
            <a:avLst/>
          </a:prstGeom>
          <a:solidFill>
            <a:srgbClr val="92D050"/>
          </a:solidFill>
        </p:spPr>
        <p:txBody>
          <a:bodyPr wrap="square" rtlCol="0">
            <a:spAutoFit/>
          </a:bodyPr>
          <a:lstStyle/>
          <a:p>
            <a:pPr algn="ctr"/>
            <a:r>
              <a:rPr lang="en-US" altLang="zh-CN" b="1" dirty="0" smtClean="0">
                <a:solidFill>
                  <a:srgbClr val="000099"/>
                </a:solidFill>
                <a:latin typeface="Verdana" pitchFamily="34" charset="0"/>
                <a:ea typeface="SimSun" pitchFamily="2" charset="-122"/>
              </a:rPr>
              <a:t>Mobile Service Provider Tower</a:t>
            </a:r>
            <a:endParaRPr lang="en-US" dirty="0"/>
          </a:p>
        </p:txBody>
      </p:sp>
      <p:sp>
        <p:nvSpPr>
          <p:cNvPr id="8" name="Line 40"/>
          <p:cNvSpPr>
            <a:spLocks noChangeShapeType="1"/>
          </p:cNvSpPr>
          <p:nvPr/>
        </p:nvSpPr>
        <p:spPr bwMode="auto">
          <a:xfrm flipV="1">
            <a:off x="2362200" y="2537593"/>
            <a:ext cx="1114613" cy="1076144"/>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a:off x="5947869" y="2537593"/>
            <a:ext cx="1595931" cy="891405"/>
          </a:xfrm>
          <a:prstGeom prst="line">
            <a:avLst/>
          </a:prstGeom>
          <a:noFill/>
          <a:ln w="76200">
            <a:solidFill>
              <a:srgbClr val="FF0000"/>
            </a:solidFill>
            <a:prstDash val="sysDot"/>
            <a:round/>
            <a:headEnd/>
            <a:tailEnd type="triangle" w="med" len="med"/>
          </a:ln>
        </p:spPr>
        <p:txBody>
          <a:bodyPr/>
          <a:lstStyle/>
          <a:p>
            <a:endParaRPr lang="en-IN"/>
          </a:p>
        </p:txBody>
      </p:sp>
      <p:pic>
        <p:nvPicPr>
          <p:cNvPr id="10" name="Picture 60"/>
          <p:cNvPicPr>
            <a:picLocks noChangeAspect="1" noChangeArrowheads="1"/>
          </p:cNvPicPr>
          <p:nvPr/>
        </p:nvPicPr>
        <p:blipFill>
          <a:blip r:embed="rId4" cstate="print"/>
          <a:srcRect/>
          <a:stretch>
            <a:fillRect/>
          </a:stretch>
        </p:blipFill>
        <p:spPr bwMode="auto">
          <a:xfrm>
            <a:off x="4777573" y="1452428"/>
            <a:ext cx="273050" cy="762000"/>
          </a:xfrm>
          <a:prstGeom prst="rect">
            <a:avLst/>
          </a:prstGeom>
          <a:noFill/>
          <a:ln w="9525">
            <a:noFill/>
            <a:round/>
            <a:headEnd/>
            <a:tailEnd/>
          </a:ln>
          <a:effectLst/>
        </p:spPr>
      </p:pic>
    </p:spTree>
    <p:extLst>
      <p:ext uri="{BB962C8B-B14F-4D97-AF65-F5344CB8AC3E}">
        <p14:creationId xmlns:p14="http://schemas.microsoft.com/office/powerpoint/2010/main" xmlns="" val="14956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 - GPRS </a:t>
            </a:r>
            <a:r>
              <a:rPr lang="en-US" dirty="0"/>
              <a:t>General Information</a:t>
            </a:r>
          </a:p>
        </p:txBody>
      </p:sp>
      <p:sp>
        <p:nvSpPr>
          <p:cNvPr id="3" name="Content Placeholder 2"/>
          <p:cNvSpPr>
            <a:spLocks noGrp="1"/>
          </p:cNvSpPr>
          <p:nvPr>
            <p:ph idx="1"/>
          </p:nvPr>
        </p:nvSpPr>
        <p:spPr/>
        <p:txBody>
          <a:bodyPr/>
          <a:lstStyle/>
          <a:p>
            <a:pPr algn="ctr"/>
            <a:r>
              <a:rPr lang="en-US" b="1" dirty="0"/>
              <a:t>No Master control Room or ground station needed </a:t>
            </a:r>
          </a:p>
          <a:p>
            <a:pPr algn="ctr"/>
            <a:r>
              <a:rPr lang="en-US" b="1" dirty="0" smtClean="0"/>
              <a:t>Cloud </a:t>
            </a:r>
            <a:r>
              <a:rPr lang="en-US" b="1" dirty="0"/>
              <a:t>based computing and data is made available on web </a:t>
            </a:r>
            <a:endParaRPr lang="en-US" sz="4000" b="1" dirty="0"/>
          </a:p>
          <a:p>
            <a:endParaRPr lang="en-US" dirty="0"/>
          </a:p>
        </p:txBody>
      </p:sp>
      <p:grpSp>
        <p:nvGrpSpPr>
          <p:cNvPr id="4" name="Group 12"/>
          <p:cNvGrpSpPr>
            <a:grpSpLocks/>
          </p:cNvGrpSpPr>
          <p:nvPr/>
        </p:nvGrpSpPr>
        <p:grpSpPr bwMode="auto">
          <a:xfrm>
            <a:off x="1559687" y="3962400"/>
            <a:ext cx="6136513" cy="2604294"/>
            <a:chOff x="816" y="1728"/>
            <a:chExt cx="4800" cy="2064"/>
          </a:xfrm>
        </p:grpSpPr>
        <p:pic>
          <p:nvPicPr>
            <p:cNvPr id="5" name="Picture 9"/>
            <p:cNvPicPr>
              <a:picLocks noChangeAspect="1" noChangeArrowheads="1"/>
            </p:cNvPicPr>
            <p:nvPr/>
          </p:nvPicPr>
          <p:blipFill>
            <a:blip r:embed="rId2" cstate="print"/>
            <a:srcRect/>
            <a:stretch>
              <a:fillRect/>
            </a:stretch>
          </p:blipFill>
          <p:spPr bwMode="auto">
            <a:xfrm>
              <a:off x="816" y="1776"/>
              <a:ext cx="1292" cy="1488"/>
            </a:xfrm>
            <a:prstGeom prst="rect">
              <a:avLst/>
            </a:prstGeom>
            <a:noFill/>
            <a:ln w="9525">
              <a:noFill/>
              <a:miter lim="800000"/>
              <a:headEnd/>
              <a:tailEnd/>
            </a:ln>
            <a:effectLst/>
          </p:spPr>
        </p:pic>
        <p:pic>
          <p:nvPicPr>
            <p:cNvPr id="6" name="Picture 10"/>
            <p:cNvPicPr>
              <a:picLocks noChangeAspect="1" noChangeArrowheads="1"/>
            </p:cNvPicPr>
            <p:nvPr/>
          </p:nvPicPr>
          <p:blipFill>
            <a:blip r:embed="rId3" cstate="print"/>
            <a:srcRect/>
            <a:stretch>
              <a:fillRect/>
            </a:stretch>
          </p:blipFill>
          <p:spPr bwMode="auto">
            <a:xfrm>
              <a:off x="2112" y="1728"/>
              <a:ext cx="1824" cy="847"/>
            </a:xfrm>
            <a:prstGeom prst="rect">
              <a:avLst/>
            </a:prstGeom>
            <a:noFill/>
            <a:ln w="9525">
              <a:noFill/>
              <a:miter lim="800000"/>
              <a:headEnd/>
              <a:tailEnd/>
            </a:ln>
            <a:effectLst/>
          </p:spPr>
        </p:pic>
        <p:pic>
          <p:nvPicPr>
            <p:cNvPr id="7" name="Picture 11"/>
            <p:cNvPicPr>
              <a:picLocks noChangeAspect="1" noChangeArrowheads="1"/>
            </p:cNvPicPr>
            <p:nvPr/>
          </p:nvPicPr>
          <p:blipFill>
            <a:blip r:embed="rId4" cstate="print"/>
            <a:srcRect/>
            <a:stretch>
              <a:fillRect/>
            </a:stretch>
          </p:blipFill>
          <p:spPr bwMode="auto">
            <a:xfrm>
              <a:off x="3936" y="1824"/>
              <a:ext cx="1680" cy="1968"/>
            </a:xfrm>
            <a:prstGeom prst="rect">
              <a:avLst/>
            </a:prstGeom>
            <a:noFill/>
            <a:ln w="9525">
              <a:noFill/>
              <a:miter lim="800000"/>
              <a:headEnd/>
              <a:tailEnd/>
            </a:ln>
            <a:effectLst/>
          </p:spPr>
        </p:pic>
      </p:grpSp>
    </p:spTree>
    <p:extLst>
      <p:ext uri="{BB962C8B-B14F-4D97-AF65-F5344CB8AC3E}">
        <p14:creationId xmlns:p14="http://schemas.microsoft.com/office/powerpoint/2010/main" xmlns="" val="2636077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GSM/GPRS – Reception Window</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nish\Desktop\Mah Data\GSM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485900"/>
            <a:ext cx="7162800" cy="53721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xmlns="" val="9562817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2&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2830D3EC-4A74-4270-BF06-B859B5D3E0A1}&quot;/&gt;&lt;isInvalidForFieldText val=&quot;0&quot;/&gt;&lt;Image&gt;&lt;filename val=&quot;C:\Documents and Settings\Administrator\Local Settings\Temp\CP1908148037484Session\CPTrustFolder1908148037484\PPTImport1908167585375\data\asimages\{2830D3EC-4A74-4270-BF06-B859B5D3E0A1}_26.png&quot;/&gt;&lt;left val=&quot;516&quot;/&gt;&lt;top val=&quot;0&quot;/&gt;&lt;width val=&quot;199&quot;/&gt;&lt;height val=&quot;16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6&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9E3E6A1D-EC61-4DA2-8CEF-948BBF03AC9A}&quot;/&gt;&lt;isInvalidForFieldText val=&quot;0&quot;/&gt;&lt;Image&gt;&lt;filename val=&quot;C:\Documents and Settings\Administrator\Local Settings\Temp\CP1908148037484Session\CPTrustFolder1908148037484\PPTImport1908167585375\data\asimages\{9E3E6A1D-EC61-4DA2-8CEF-948BBF03AC9A}_27.png&quot;/&gt;&lt;left val=&quot;512&quot;/&gt;&lt;top val=&quot;132&quot;/&gt;&lt;width val=&quot;211&quot;/&gt;&lt;height val=&quot;16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6&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8B558D35-36F9-4F47-B72D-F8FFA80DC3D9}&quot;/&gt;&lt;isInvalidForFieldText val=&quot;0&quot;/&gt;&lt;Image&gt;&lt;filename val=&quot;C:\Documents and Settings\Administrator\Local Settings\Temp\CP1908148037484Session\CPTrustFolder1908148037484\PPTImport1908167585375\data\asimages\{8B558D35-36F9-4F47-B72D-F8FFA80DC3D9}_28.png&quot;/&gt;&lt;left val=&quot;234&quot;/&gt;&lt;top val=&quot;354&quot;/&gt;&lt;width val=&quot;211&quot;/&gt;&lt;height val=&quot;16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C89688FF-98A6-4A57-9AF8-4236FF0CAF41}&quot;/&gt;&lt;isInvalidForFieldText val=&quot;0&quot;/&gt;&lt;Image&gt;&lt;filename val=&quot;C:\Documents and Settings\Administrator\Local Settings\Temp\CP1908148037484Session\CPTrustFolder1908148037484\PPTImport1908167585375\data\asimages\{C89688FF-98A6-4A57-9AF8-4236FF0CAF41}_29.png&quot;/&gt;&lt;left val=&quot;246&quot;/&gt;&lt;top val=&quot;336&quot;/&gt;&lt;width val=&quot;211&quot;/&gt;&lt;height val=&quot;16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7&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359B53F6-1EF9-433E-8F4F-4A11CD972F2D}&quot;/&gt;&lt;isInvalidForFieldText val=&quot;0&quot;/&gt;&lt;Image&gt;&lt;filename val=&quot;C:\Documents and Settings\Administrator\Local Settings\Temp\CP1908148037484Session\CPTrustFolder1908148037484\PPTImport1908167585375\data\asimages\{359B53F6-1EF9-433E-8F4F-4A11CD972F2D}_30.png&quot;/&gt;&lt;left val=&quot;258&quot;/&gt;&lt;top val=&quot;324&quot;/&gt;&lt;width val=&quot;211&quot;/&gt;&lt;height val=&quot;16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11D34A22-E7CE-481D-A4B2-DFB4D1F4D34E}&quot;/&gt;&lt;isInvalidForFieldText val=&quot;0&quot;/&gt;&lt;Image&gt;&lt;filename val=&quot;C:\Documents and Settings\Administrator\Local Settings\Temp\CP1908148037484Session\CPTrustFolder1908148037484\PPTImport1908167585375\data\asimages\{11D34A22-E7CE-481D-A4B2-DFB4D1F4D34E}_31.png&quot;/&gt;&lt;left val=&quot;228&quot;/&gt;&lt;top val=&quot;348&quot;/&gt;&lt;width val=&quot;211&quot;/&gt;&lt;height val=&quot;16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1&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488DFE0-0E79-46B3-92B8-8E30B1D13281}&quot;/&gt;&lt;isInvalidForFieldText val=&quot;0&quot;/&gt;&lt;Image&gt;&lt;filename val=&quot;C:\Documents and Settings\Administrator\Local Settings\Temp\CP1908148037484Session\CPTrustFolder1908148037484\PPTImport1908167585375\data\asimages\{3488DFE0-0E79-46B3-92B8-8E30B1D13281}_32.png&quot;/&gt;&lt;left val=&quot;258&quot;/&gt;&lt;top val=&quot;354&quot;/&gt;&lt;width val=&quot;211&quot;/&gt;&lt;height val=&quot;16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4&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F7AB988-3773-4BE1-8B59-131E6DBBD04B}&quot;/&gt;&lt;isInvalidForFieldText val=&quot;0&quot;/&gt;&lt;Image&gt;&lt;filename val=&quot;C:\Documents and Settings\Administrator\Local Settings\Temp\CP1908148037484Session\CPTrustFolder1908148037484\PPTImport1908167585375\data\asimages\{3F7AB988-3773-4BE1-8B59-131E6DBBD04B}_33.png&quot;/&gt;&lt;left val=&quot;234&quot;/&gt;&lt;top val=&quot;342&quot;/&gt;&lt;width val=&quot;211&quot;/&gt;&lt;height val=&quot;16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F2036C55-2101-4DE3-99D8-35CAC95EA5BA}&quot;/&gt;&lt;isInvalidForFieldText val=&quot;0&quot;/&gt;&lt;Image&gt;&lt;filename val=&quot;C:\Documents and Settings\Administrator\Local Settings\Temp\CP1908148037484Session\CPTrustFolder1908148037484\PPTImport1908167585375\data\asimages\{F2036C55-2101-4DE3-99D8-35CAC95EA5BA}_34.png&quot;/&gt;&lt;left val=&quot;258&quot;/&gt;&lt;top val=&quot;369&quot;/&gt;&lt;width val=&quot;211&quot;/&gt;&lt;height val=&quot;16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1&quot; col=&quot;3&quot;&gt;&lt;linesCount val=&quot;1&quot;/&gt;&lt;lineCharCount val=&quot;8&quot;/&gt;&lt;/TableIndex&gt;&lt;TableIndex row=&quot;1&quot; col=&quot;4&quot;&gt;&lt;linesCount val=&quot;1&quot;/&gt;&lt;lineCharCount val=&quot;5&quot;/&gt;&lt;/TableIndex&gt;&lt;TableIndex row=&quot;1&quot; col=&quot;5&quot;&gt;&lt;linesCount val=&quot;1&quot;/&gt;&lt;lineCharCount val=&quot;18&quot;/&gt;&lt;/TableIndex&gt;&lt;TableIndex row=&quot;1&quot; col=&quot;6&quot;&gt;&lt;linesCount val=&quot;1&quot;/&gt;&lt;lineCharCount val=&quot;11&quot;/&gt;&lt;/TableIndex&gt;&lt;TableIndex row=&quot;1&quot; col=&quot;7&quot;&gt;&lt;linesCount val=&quot;3&quot;/&gt;&lt;lineCharCount val=&quot;9&quot;/&gt;&lt;lineCharCount val=&quot;10&quot;/&gt;&lt;lineCharCount val=&quot;7&quot;/&gt;&lt;/TableIndex&gt;&lt;TableIndex row=&quot;2&quot; col=&quot;1&quot;&gt;&lt;linesCount val=&quot;1&quot;/&gt;&lt;lineCharCount val=&quot;12&quot;/&gt;&lt;/TableIndex&gt;&lt;TableIndex row=&quot;2&quot; col=&quot;2&quot;&gt;&lt;linesCount val=&quot;1&quot;/&gt;&lt;lineCharCount val=&quot;4&quot;/&gt;&lt;/TableIndex&gt;&lt;TableIndex row=&quot;2&quot; col=&quot;3&quot;&gt;&lt;linesCount val=&quot;1&quot;/&gt;&lt;lineCharCount val=&quot;6&quot;/&gt;&lt;/TableIndex&gt;&lt;TableIndex row=&quot;2&quot; col=&quot;4&quot;&gt;&lt;linesCount val=&quot;1&quot;/&gt;&lt;lineCharCount val=&quot;4&quot;/&gt;&lt;/TableIndex&gt;&lt;TableIndex row=&quot;2&quot; col=&quot;5&quot;&gt;&lt;linesCount val=&quot;1&quot;/&gt;&lt;lineCharCount val=&quot;4&quot;/&gt;&lt;/TableIndex&gt;&lt;TableIndex row=&quot;2&quot; col=&quot;6&quot;&gt;&lt;linesCount val=&quot;1&quot;/&gt;&lt;lineCharCount val=&quot;6&quot;/&gt;&lt;/TableIndex&gt;&lt;TableIndex row=&quot;2&quot; col=&quot;7&quot;&gt;&lt;linesCount val=&quot;1&quot;/&gt;&lt;lineCharCount val=&quot;6&quot;/&gt;&lt;/TableIndex&gt;&lt;TableIndex row=&quot;3&quot; col=&quot;1&quot;&gt;&lt;linesCount val=&quot;1&quot;/&gt;&lt;lineCharCount val=&quot;16&quot;/&gt;&lt;/TableIndex&gt;&lt;TableIndex row=&quot;3&quot; col=&quot;2&quot;&gt;&lt;linesCount val=&quot;1&quot;/&gt;&lt;lineCharCount val=&quot;3&quot;/&gt;&lt;/TableIndex&gt;&lt;TableIndex row=&quot;3&quot; col=&quot;3&quot;&gt;&lt;linesCount val=&quot;1&quot;/&gt;&lt;lineCharCount val=&quot;6&quot;/&gt;&lt;/TableIndex&gt;&lt;TableIndex row=&quot;3&quot; col=&quot;4&quot;&gt;&lt;linesCount val=&quot;1&quot;/&gt;&lt;lineCharCount val=&quot;4&quot;/&gt;&lt;/TableIndex&gt;&lt;TableIndex row=&quot;3&quot; col=&quot;5&quot;&gt;&lt;linesCount val=&quot;1&quot;/&gt;&lt;lineCharCount val=&quot;3&quot;/&gt;&lt;/TableIndex&gt;&lt;TableIndex row=&quot;3&quot; col=&quot;6&quot;&gt;&lt;linesCount val=&quot;1&quot;/&gt;&lt;lineCharCount val=&quot;3&quot;/&gt;&lt;/TableIndex&gt;&lt;TableIndex row=&quot;3&quot; col=&quot;7&quot;&gt;&lt;linesCount val=&quot;1&quot;/&gt;&lt;lineCharCount val=&quot;3&quot;/&gt;&lt;/TableIndex&gt;&lt;TableIndex row=&quot;4&quot; col=&quot;1&quot;&gt;&lt;linesCount val=&quot;1&quot;/&gt;&lt;lineCharCount val=&quot;14&quot;/&gt;&lt;/TableIndex&gt;&lt;TableIndex row=&quot;4&quot; col=&quot;2&quot;&gt;&lt;linesCount val=&quot;1&quot;/&gt;&lt;lineCharCount val=&quot;3&quot;/&gt;&lt;/TableIndex&gt;&lt;TableIndex row=&quot;4&quot; col=&quot;3&quot;&gt;&lt;linesCount val=&quot;1&quot;/&gt;&lt;lineCharCount val=&quot;3&quot;/&gt;&lt;/TableIndex&gt;&lt;TableIndex row=&quot;4&quot; col=&quot;4&quot;&gt;&lt;linesCount val=&quot;1&quot;/&gt;&lt;lineCharCount val=&quot;6&quot;/&gt;&lt;/TableIndex&gt;&lt;TableIndex row=&quot;4&quot; col=&quot;5&quot;&gt;&lt;linesCount val=&quot;1&quot;/&gt;&lt;lineCharCount val=&quot;3&quot;/&gt;&lt;/TableIndex&gt;&lt;TableIndex row=&quot;4&quot; col=&quot;6&quot;&gt;&lt;linesCount val=&quot;1&quot;/&gt;&lt;lineCharCount val=&quot;3&quot;/&gt;&lt;/TableIndex&gt;&lt;TableIndex row=&quot;4&quot; col=&quot;7&quot;&gt;&lt;linesCount val=&quot;1&quot;/&gt;&lt;lineCharCount val=&quot;3&quot;/&gt;&lt;/TableIndex&gt;&lt;TableIndex row=&quot;5&quot; col=&quot;1&quot;&gt;&lt;linesCount val=&quot;1&quot;/&gt;&lt;lineCharCount val=&quot;17&quot;/&gt;&lt;/TableIndex&gt;&lt;TableIndex row=&quot;5&quot; col=&quot;2&quot;&gt;&lt;linesCount val=&quot;1&quot;/&gt;&lt;lineCharCount val=&quot;6&quot;/&gt;&lt;/TableIndex&gt;&lt;TableIndex row=&quot;5&quot; col=&quot;3&quot;&gt;&lt;linesCount val=&quot;1&quot;/&gt;&lt;lineCharCount val=&quot;6&quot;/&gt;&lt;/TableIndex&gt;&lt;TableIndex row=&quot;5&quot; col=&quot;4&quot;&gt;&lt;linesCount val=&quot;1&quot;/&gt;&lt;lineCharCount val=&quot;4&quot;/&gt;&lt;/TableIndex&gt;&lt;TableIndex row=&quot;5&quot; col=&quot;5&quot;&gt;&lt;linesCount val=&quot;1&quot;/&gt;&lt;lineCharCount val=&quot;3&quot;/&gt;&lt;/TableIndex&gt;&lt;TableIndex row=&quot;5&quot; col=&quot;6&quot;&gt;&lt;linesCount val=&quot;1&quot;/&gt;&lt;lineCharCount val=&quot;6&quot;/&gt;&lt;/TableIndex&gt;&lt;TableIndex row=&quot;5&quot; col=&quot;7&quot;&gt;&lt;linesCount val=&quot;1&quot;/&gt;&lt;lineCharCount val=&quot;6&quot;/&gt;&lt;/TableIndex&gt;&lt;TableIndex row=&quot;6&quot; col=&quot;1&quot;&gt;&lt;linesCount val=&quot;1&quot;/&gt;&lt;lineCharCount val=&quot;7&quot;/&gt;&lt;/TableIndex&gt;&lt;TableIndex row=&quot;6&quot; col=&quot;2&quot;&gt;&lt;linesCount val=&quot;1&quot;/&gt;&lt;lineCharCount val=&quot;3&quot;/&gt;&lt;/TableIndex&gt;&lt;TableIndex row=&quot;6&quot; col=&quot;3&quot;&gt;&lt;linesCount val=&quot;1&quot;/&gt;&lt;lineCharCount val=&quot;3&quot;/&gt;&lt;/TableIndex&gt;&lt;TableIndex row=&quot;6&quot; col=&quot;4&quot;&gt;&lt;linesCount val=&quot;1&quot;/&gt;&lt;lineCharCount val=&quot;3&quot;/&gt;&lt;/TableIndex&gt;&lt;TableIndex row=&quot;6&quot; col=&quot;5&quot;&gt;&lt;linesCount val=&quot;1&quot;/&gt;&lt;lineCharCount val=&quot;3&quot;/&gt;&lt;/TableIndex&gt;&lt;TableIndex row=&quot;6&quot; col=&quot;6&quot;&gt;&lt;linesCount val=&quot;1&quot;/&gt;&lt;lineCharCount val=&quot;6&quot;/&gt;&lt;/TableIndex&gt;&lt;TableIndex row=&quot;6&quot; col=&quot;7&quot;&gt;&lt;linesCount val=&quot;1&quot;/&gt;&lt;lineCharCount val=&quot;3&quot;/&gt;&lt;/TableIndex&gt;&lt;TableIndex row=&quot;7&quot; col=&quot;1&quot;&gt;&lt;linesCount val=&quot;1&quot;/&gt;&lt;lineCharCount val=&quot;11&quot;/&gt;&lt;/TableIndex&gt;&lt;TableIndex row=&quot;7&quot; col=&quot;2&quot;&gt;&lt;linesCount val=&quot;1&quot;/&gt;&lt;lineCharCount val=&quot;6&quot;/&gt;&lt;/TableIndex&gt;&lt;TableIndex row=&quot;7&quot; col=&quot;3&quot;&gt;&lt;linesCount val=&quot;1&quot;/&gt;&lt;lineCharCount val=&quot;3&quot;/&gt;&lt;/TableIndex&gt;&lt;TableIndex row=&quot;7&quot; col=&quot;4&quot;&gt;&lt;linesCount val=&quot;1&quot;/&gt;&lt;lineCharCount val=&quot;3&quot;/&gt;&lt;/TableIndex&gt;&lt;TableIndex row=&quot;7&quot; col=&quot;5&quot;&gt;&lt;linesCount val=&quot;1&quot;/&gt;&lt;lineCharCount val=&quot;4&quot;/&gt;&lt;/TableIndex&gt;&lt;TableIndex row=&quot;7&quot; col=&quot;6&quot;&gt;&lt;linesCount val=&quot;1&quot;/&gt;&lt;lineCharCount val=&quot;4&quot;/&gt;&lt;/TableIndex&gt;&lt;TableIndex row=&quot;7&quot; col=&quot;7&quot;&gt;&lt;linesCount val=&quot;1&quot;/&gt;&lt;lineCharCount val=&quot;4&quot;/&gt;&lt;/TableIndex&gt;&lt;TableIndex row=&quot;8&quot; col=&quot;1&quot;&gt;&lt;linesCount val=&quot;1&quot;/&gt;&lt;lineCharCount val=&quot;7&quot;/&gt;&lt;/TableIndex&gt;&lt;TableIndex row=&quot;8&quot; col=&quot;2&quot;&gt;&lt;linesCount val=&quot;1&quot;/&gt;&lt;lineCharCount val=&quot;4&quot;/&gt;&lt;/TableIndex&gt;&lt;TableIndex row=&quot;8&quot; col=&quot;3&quot;&gt;&lt;linesCount val=&quot;1&quot;/&gt;&lt;lineCharCount val=&quot;4&quot;/&gt;&lt;/TableIndex&gt;&lt;TableIndex row=&quot;8&quot; col=&quot;4&quot;&gt;&lt;linesCount val=&quot;1&quot;/&gt;&lt;lineCharCount val=&quot;3&quot;/&gt;&lt;/TableIndex&gt;&lt;TableIndex row=&quot;8&quot; col=&quot;5&quot;&gt;&lt;linesCount val=&quot;1&quot;/&gt;&lt;lineCharCount val=&quot;4&quot;/&gt;&lt;/TableIndex&gt;&lt;TableIndex row=&quot;8&quot; col=&quot;6&quot;&gt;&lt;linesCount val=&quot;1&quot;/&gt;&lt;lineCharCount val=&quot;4&quot;/&gt;&lt;/TableIndex&gt;&lt;TableIndex row=&quot;8&quot; col=&quot;7&quot;&gt;&lt;linesCount val=&quot;1&quot;/&gt;&lt;lineCharCount val=&quot;4&quot;/&gt;&lt;/TableIndex&gt;&lt;TableIndex row=&quot;9&quot; col=&quot;1&quot;&gt;&lt;linesCount val=&quot;1&quot;/&gt;&lt;lineCharCount val=&quot;14&quot;/&gt;&lt;/TableIndex&gt;&lt;TableIndex row=&quot;9&quot; col=&quot;2&quot;&gt;&lt;linesCount val=&quot;1&quot;/&gt;&lt;lineCharCount val=&quot;3&quot;/&gt;&lt;/TableIndex&gt;&lt;TableIndex row=&quot;9&quot; col=&quot;3&quot;&gt;&lt;linesCount val=&quot;1&quot;/&gt;&lt;lineCharCount val=&quot;6&quot;/&gt;&lt;/TableIndex&gt;&lt;TableIndex row=&quot;9&quot; col=&quot;4&quot;&gt;&lt;linesCount val=&quot;1&quot;/&gt;&lt;lineCharCount val=&quot;3&quot;/&gt;&lt;/TableIndex&gt;&lt;TableIndex row=&quot;9&quot; col=&quot;5&quot;&gt;&lt;linesCount val=&quot;1&quot;/&gt;&lt;lineCharCount val=&quot;3&quot;/&gt;&lt;/TableIndex&gt;&lt;TableIndex row=&quot;9&quot; col=&quot;6&quot;&gt;&lt;linesCount val=&quot;1&quot;/&gt;&lt;lineCharCount val=&quot;4&quot;/&gt;&lt;/TableIndex&gt;&lt;TableIndex row=&quot;9&quot; col=&quot;7&quot;&gt;&lt;linesCount val=&quot;1&quot;/&gt;&lt;lineCharCount val=&quot;4&quot;/&gt;&lt;/TableIndex&gt;&lt;TableIndex row=&quot;10&quot; col=&quot;1&quot;&gt;&lt;linesCount val=&quot;1&quot;/&gt;&lt;lineCharCount val=&quot;14&quot;/&gt;&lt;/TableIndex&gt;&lt;TableIndex row=&quot;10&quot; col=&quot;2&quot;&gt;&lt;linesCount val=&quot;1&quot;/&gt;&lt;lineCharCount val=&quot;4&quot;/&gt;&lt;/TableIndex&gt;&lt;TableIndex row=&quot;10&quot; col=&quot;3&quot;&gt;&lt;linesCount val=&quot;1&quot;/&gt;&lt;lineCharCount val=&quot;6&quot;/&gt;&lt;/TableIndex&gt;&lt;TableIndex row=&quot;10&quot; col=&quot;4&quot;&gt;&lt;linesCount val=&quot;1&quot;/&gt;&lt;lineCharCount val=&quot;4&quot;/&gt;&lt;/TableIndex&gt;&lt;TableIndex row=&quot;10&quot; col=&quot;5&quot;&gt;&lt;linesCount val=&quot;1&quot;/&gt;&lt;lineCharCount val=&quot;3&quot;/&gt;&lt;/TableIndex&gt;&lt;TableIndex row=&quot;10&quot; col=&quot;6&quot;&gt;&lt;linesCount val=&quot;1&quot;/&gt;&lt;lineCharCount val=&quot;3&quot;/&gt;&lt;/TableIndex&gt;&lt;TableIndex row=&quot;10&quot; col=&quot;7&quot;&gt;&lt;linesCount val=&quot;1&quot;/&gt;&lt;lineCharCount val=&quot;3&quot;/&gt;&lt;/TableIndex&gt;&lt;/ShapeTextInfo&gt;"/>
  <p:tag name="PRESENTER_SHAPEINFO" val="&lt;ThreeDShapeInfo&gt;&lt;uuid val=&quot;{F9233C28-D022-4ADF-8B0F-82B634EB5EC7}&quot;/&gt;&lt;isInvalidForFieldText val=&quot;0&quot;/&gt;&lt;Image&gt;&lt;filename val=&quot;C:\Documents and Settings\Administrator\Local Settings\Temp\CP1908148037484Session\CPTrustFolder1908148037484\PPTImport1908167585375\data\asimages\{F9233C28-D022-4ADF-8B0F-82B634EB5EC7}_35.png&quot;/&gt;&lt;left val=&quot;198&quot;/&gt;&lt;top val=&quot;162&quot;/&gt;&lt;width val=&quot;382&quot;/&gt;&lt;height val=&quot;27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1311</TotalTime>
  <Words>2855</Words>
  <Application>Microsoft Office PowerPoint</Application>
  <PresentationFormat>On-screen Show (4:3)</PresentationFormat>
  <Paragraphs>449</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Solstice</vt:lpstr>
      <vt:lpstr>Photo Editor Photo</vt:lpstr>
      <vt:lpstr>Hydrological Information System</vt:lpstr>
      <vt:lpstr>Slide 2</vt:lpstr>
      <vt:lpstr>Module Contents</vt:lpstr>
      <vt:lpstr>Telemetry</vt:lpstr>
      <vt:lpstr>GSM/GPRS</vt:lpstr>
      <vt:lpstr>GSM/GPRS General Information</vt:lpstr>
      <vt:lpstr>GSM General Information</vt:lpstr>
      <vt:lpstr>GSM - GPRS General Information</vt:lpstr>
      <vt:lpstr>GSM/GPRS – Reception Window</vt:lpstr>
      <vt:lpstr>Advantages/Disadvantages of GSM/GPRS</vt:lpstr>
      <vt:lpstr>Satellite-based solutions: INSAT</vt:lpstr>
      <vt:lpstr>Satellite-based solutions: INSAT</vt:lpstr>
      <vt:lpstr>Satellite-based solutions: INSAT</vt:lpstr>
      <vt:lpstr>Advantages/Disadvantages of INSAT</vt:lpstr>
      <vt:lpstr>Satellite-based solutions: VSAT</vt:lpstr>
      <vt:lpstr>Satellite-based solutions: VSAT</vt:lpstr>
      <vt:lpstr>Satellite-based solutions: VSAT</vt:lpstr>
      <vt:lpstr> VSAT – Closer Look</vt:lpstr>
      <vt:lpstr>VSAT – Reception Window</vt:lpstr>
      <vt:lpstr>VSAT Power Consumption</vt:lpstr>
      <vt:lpstr>Advantages/Disadvantages of VSAT</vt:lpstr>
      <vt:lpstr>Factors in Deciding a Best Fit in Data Communication</vt:lpstr>
      <vt:lpstr>Factors: Availability</vt:lpstr>
      <vt:lpstr>Factors: Cooperation and Economy of Scale</vt:lpstr>
      <vt:lpstr>Factors: Cost (Initial Purchase)</vt:lpstr>
      <vt:lpstr>Factors: Recurring Cost (Use Fee)</vt:lpstr>
      <vt:lpstr>Factors: Data Distribution</vt:lpstr>
      <vt:lpstr>Factors: Latency</vt:lpstr>
      <vt:lpstr>Factors: Maintenance</vt:lpstr>
      <vt:lpstr>Factors: Privacy</vt:lpstr>
      <vt:lpstr>Factors: Sustainability</vt:lpstr>
      <vt:lpstr>Factors: Comparison</vt:lpstr>
      <vt:lpstr>Earth Receive Station (ERS)</vt:lpstr>
      <vt:lpstr>Typical Data Receive System</vt:lpstr>
      <vt:lpstr>INSAT Transmitter</vt:lpstr>
      <vt:lpstr>VSAT Transceiver</vt:lpstr>
      <vt:lpstr>GSM/GPRS Transmitter</vt:lpstr>
      <vt:lpstr>ERS General Requirements</vt:lpstr>
      <vt:lpstr>ERS Server General Requirements</vt:lpstr>
      <vt:lpstr>ERS Server Software General Requirements</vt:lpstr>
      <vt:lpstr>INSAT ERS</vt:lpstr>
      <vt:lpstr>INSAT ERS Continued</vt:lpstr>
      <vt:lpstr>VSAT Earth Station Specification</vt:lpstr>
      <vt:lpstr>GSM/GPRS Earth Station Specification</vt:lpstr>
      <vt:lpstr>Sensor Communication Challenges</vt:lpstr>
      <vt:lpstr>Sensor Communication Challenges</vt:lpstr>
      <vt:lpstr>Wireless Sensor Links</vt:lpstr>
      <vt:lpstr>Advanced Sensor Communications</vt:lpstr>
      <vt:lpstr>Wireless Sensor Connectivity</vt:lpstr>
      <vt:lpstr>Wireless Sensor Communication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Hydrological Information System</dc:title>
  <dc:creator>Anish</dc:creator>
  <cp:lastModifiedBy>akbansal</cp:lastModifiedBy>
  <cp:revision>124</cp:revision>
  <dcterms:created xsi:type="dcterms:W3CDTF">2015-03-25T10:10:33Z</dcterms:created>
  <dcterms:modified xsi:type="dcterms:W3CDTF">2015-11-17T01:33:36Z</dcterms:modified>
</cp:coreProperties>
</file>